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20" r:id="rId2"/>
    <p:sldId id="285" r:id="rId3"/>
    <p:sldId id="360" r:id="rId4"/>
    <p:sldId id="292" r:id="rId5"/>
    <p:sldId id="358" r:id="rId6"/>
    <p:sldId id="349" r:id="rId7"/>
    <p:sldId id="347" r:id="rId8"/>
    <p:sldId id="351" r:id="rId9"/>
    <p:sldId id="361" r:id="rId10"/>
    <p:sldId id="362" r:id="rId11"/>
    <p:sldId id="363" r:id="rId12"/>
    <p:sldId id="350" r:id="rId13"/>
    <p:sldId id="365" r:id="rId14"/>
    <p:sldId id="288" r:id="rId15"/>
    <p:sldId id="344" r:id="rId16"/>
    <p:sldId id="353" r:id="rId17"/>
    <p:sldId id="366" r:id="rId18"/>
    <p:sldId id="346" r:id="rId19"/>
    <p:sldId id="356" r:id="rId20"/>
    <p:sldId id="357" r:id="rId21"/>
    <p:sldId id="354" r:id="rId22"/>
    <p:sldId id="355" r:id="rId23"/>
    <p:sldId id="359" r:id="rId24"/>
    <p:sldId id="332" r:id="rId25"/>
    <p:sldId id="352" r:id="rId26"/>
    <p:sldId id="323" r:id="rId27"/>
    <p:sldId id="32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94660"/>
  </p:normalViewPr>
  <p:slideViewPr>
    <p:cSldViewPr snapToGrid="0">
      <p:cViewPr varScale="1">
        <p:scale>
          <a:sx n="111" d="100"/>
          <a:sy n="111" d="100"/>
        </p:scale>
        <p:origin x="306" y="96"/>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s, Sydney" userId="cf7511ec-b70e-4a37-a94e-777558b01255" providerId="ADAL" clId="{137F49B3-2439-4CFF-8CAB-E96DC6C27457}"/>
    <pc:docChg chg="delSld">
      <pc:chgData name="Richards, Sydney" userId="cf7511ec-b70e-4a37-a94e-777558b01255" providerId="ADAL" clId="{137F49B3-2439-4CFF-8CAB-E96DC6C27457}" dt="2023-08-30T19:06:54.156" v="2" actId="2696"/>
      <pc:docMkLst>
        <pc:docMk/>
      </pc:docMkLst>
      <pc:sldChg chg="del">
        <pc:chgData name="Richards, Sydney" userId="cf7511ec-b70e-4a37-a94e-777558b01255" providerId="ADAL" clId="{137F49B3-2439-4CFF-8CAB-E96DC6C27457}" dt="2023-08-30T19:06:44.108" v="0" actId="2696"/>
        <pc:sldMkLst>
          <pc:docMk/>
          <pc:sldMk cId="3375940080" sldId="367"/>
        </pc:sldMkLst>
      </pc:sldChg>
      <pc:sldChg chg="del">
        <pc:chgData name="Richards, Sydney" userId="cf7511ec-b70e-4a37-a94e-777558b01255" providerId="ADAL" clId="{137F49B3-2439-4CFF-8CAB-E96DC6C27457}" dt="2023-08-30T19:06:54.156" v="2" actId="2696"/>
        <pc:sldMkLst>
          <pc:docMk/>
          <pc:sldMk cId="2657680413" sldId="368"/>
        </pc:sldMkLst>
      </pc:sldChg>
      <pc:sldChg chg="del">
        <pc:chgData name="Richards, Sydney" userId="cf7511ec-b70e-4a37-a94e-777558b01255" providerId="ADAL" clId="{137F49B3-2439-4CFF-8CAB-E96DC6C27457}" dt="2023-08-30T19:06:50.304" v="1" actId="2696"/>
        <pc:sldMkLst>
          <pc:docMk/>
          <pc:sldMk cId="4137290047" sldId="369"/>
        </pc:sldMkLst>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ion 1">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EFA13D-2189-42D8-89D2-A6309CF197B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74180BAF-B275-4560-9981-22A6E77F03CA}"/>
              </a:ext>
            </a:extLst>
          </p:cNvPr>
          <p:cNvSpPr>
            <a:spLocks noGrp="1"/>
          </p:cNvSpPr>
          <p:nvPr>
            <p:ph type="body" sz="quarter" idx="10" hasCustomPrompt="1"/>
          </p:nvPr>
        </p:nvSpPr>
        <p:spPr>
          <a:xfrm>
            <a:off x="476609" y="1580225"/>
            <a:ext cx="4095391" cy="3339186"/>
          </a:xfrm>
        </p:spPr>
        <p:txBody>
          <a:bodyPr anchor="ctr" anchorCtr="0">
            <a:normAutofit/>
          </a:bodyPr>
          <a:lstStyle>
            <a:lvl1pPr marL="0" indent="0">
              <a:buFontTx/>
              <a:buNone/>
              <a:defRPr sz="4000" b="1">
                <a:solidFill>
                  <a:schemeClr val="tx1"/>
                </a:solidFill>
              </a:defRPr>
            </a:lvl1pPr>
          </a:lstStyle>
          <a:p>
            <a:pPr lvl="0"/>
            <a:r>
              <a:rPr lang="en-US" dirty="0"/>
              <a:t>Click to add title</a:t>
            </a:r>
          </a:p>
        </p:txBody>
      </p:sp>
      <p:sp>
        <p:nvSpPr>
          <p:cNvPr id="2" name="Subtitle 2">
            <a:extLst>
              <a:ext uri="{FF2B5EF4-FFF2-40B4-BE49-F238E27FC236}">
                <a16:creationId xmlns:a16="http://schemas.microsoft.com/office/drawing/2014/main" id="{F0643AD6-5C9B-5EC1-CDDC-14A5785B01E0}"/>
              </a:ext>
            </a:extLst>
          </p:cNvPr>
          <p:cNvSpPr>
            <a:spLocks noGrp="1"/>
          </p:cNvSpPr>
          <p:nvPr>
            <p:ph type="subTitle" idx="1" hasCustomPrompt="1"/>
          </p:nvPr>
        </p:nvSpPr>
        <p:spPr>
          <a:xfrm>
            <a:off x="477077" y="4919412"/>
            <a:ext cx="3091623" cy="1238499"/>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presenter or dates here</a:t>
            </a:r>
          </a:p>
        </p:txBody>
      </p:sp>
      <p:sp>
        <p:nvSpPr>
          <p:cNvPr id="6" name="Rectangle 5">
            <a:extLst>
              <a:ext uri="{FF2B5EF4-FFF2-40B4-BE49-F238E27FC236}">
                <a16:creationId xmlns:a16="http://schemas.microsoft.com/office/drawing/2014/main" id="{652400B9-8873-E9B0-4C65-9FD9B042A81D}"/>
              </a:ext>
            </a:extLst>
          </p:cNvPr>
          <p:cNvSpPr/>
          <p:nvPr userDrawn="1"/>
        </p:nvSpPr>
        <p:spPr>
          <a:xfrm>
            <a:off x="477519" y="6499636"/>
            <a:ext cx="3233347" cy="169277"/>
          </a:xfrm>
          <a:prstGeom prst="rect">
            <a:avLst/>
          </a:prstGeom>
        </p:spPr>
        <p:txBody>
          <a:bodyPr wrap="square" lIns="0" tIns="0" rIns="0" bIns="0">
            <a:spAutoFit/>
          </a:bodyPr>
          <a:lstStyle/>
          <a:p>
            <a:r>
              <a:rPr lang="en-US" sz="550" b="0" i="0" u="none" strike="noStrike" dirty="0">
                <a:solidFill>
                  <a:schemeClr val="tx1"/>
                </a:solidFill>
                <a:effectLst/>
                <a:latin typeface="Arial" panose="020B0604020202020204" pitchFamily="34" charset="0"/>
                <a:cs typeface="Arial" panose="020B0604020202020204" pitchFamily="34" charset="0"/>
              </a:rPr>
              <a:t>Services may include investment advisory services provided by FORVIS Wealth Advisors, LLC, an SEC-registered investment adviser, and/or accounting, tax, and related solutions provided by FORVIS, LLP.</a:t>
            </a:r>
            <a:endParaRPr lang="en-US" sz="55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02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 Option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851E25-1C9B-8DD7-3BA1-413C8E97D800}"/>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8CF7DCB-CB9A-18BC-286B-FA6E629A07D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4974CFBD-108F-5CA8-E709-0693C5F5128A}"/>
              </a:ext>
            </a:extLst>
          </p:cNvPr>
          <p:cNvSpPr>
            <a:spLocks noGrp="1"/>
          </p:cNvSpPr>
          <p:nvPr>
            <p:ph type="title"/>
          </p:nvPr>
        </p:nvSpPr>
        <p:spPr>
          <a:xfrm>
            <a:off x="5519117" y="1535178"/>
            <a:ext cx="6114083" cy="1712636"/>
          </a:xfrm>
        </p:spPr>
        <p:txBody>
          <a:bodyPr tIns="0" bIns="0" anchor="ctr" anchorCtr="0">
            <a:noAutofit/>
          </a:bodyPr>
          <a:lstStyle>
            <a:lvl1pPr algn="r">
              <a:defRPr sz="6000"/>
            </a:lvl1pPr>
          </a:lstStyle>
          <a:p>
            <a:r>
              <a:rPr lang="en-US" dirty="0"/>
              <a:t>Click to edit Master title style</a:t>
            </a:r>
          </a:p>
        </p:txBody>
      </p:sp>
      <p:cxnSp>
        <p:nvCxnSpPr>
          <p:cNvPr id="11" name="Straight Connector 10">
            <a:extLst>
              <a:ext uri="{FF2B5EF4-FFF2-40B4-BE49-F238E27FC236}">
                <a16:creationId xmlns:a16="http://schemas.microsoft.com/office/drawing/2014/main" id="{69DB3C1B-BCC2-B0D9-E70F-9DD8043BF5D4}"/>
              </a:ext>
            </a:extLst>
          </p:cNvPr>
          <p:cNvCxnSpPr>
            <a:cxnSpLocks/>
          </p:cNvCxnSpPr>
          <p:nvPr userDrawn="1"/>
        </p:nvCxnSpPr>
        <p:spPr>
          <a:xfrm>
            <a:off x="5933440" y="3655317"/>
            <a:ext cx="5699760" cy="0"/>
          </a:xfrm>
          <a:prstGeom prst="line">
            <a:avLst/>
          </a:prstGeom>
          <a:ln w="12700">
            <a:solidFill>
              <a:srgbClr val="476F87"/>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41CC8D3-2B7D-4BBD-1C77-EF0573CE5D60}"/>
              </a:ext>
            </a:extLst>
          </p:cNvPr>
          <p:cNvSpPr/>
          <p:nvPr userDrawn="1"/>
        </p:nvSpPr>
        <p:spPr>
          <a:xfrm>
            <a:off x="1209039" y="6569481"/>
            <a:ext cx="10424161" cy="288519"/>
          </a:xfrm>
          <a:prstGeom prst="rect">
            <a:avLst/>
          </a:prstGeom>
        </p:spPr>
        <p:txBody>
          <a:bodyPr lIns="0" tIns="0" rIns="0" bIns="0" anchor="ctr" anchorCtr="0">
            <a:noAutofit/>
          </a:bodyPr>
          <a:lstStyle/>
          <a:p>
            <a:pPr algn="r"/>
            <a:r>
              <a:rPr lang="en-US" sz="550" b="0" i="0" u="none" strike="noStrike" dirty="0">
                <a:solidFill>
                  <a:srgbClr val="606264"/>
                </a:solidFill>
                <a:effectLst/>
                <a:latin typeface="Arial" panose="020B0604020202020204" pitchFamily="34" charset="0"/>
                <a:cs typeface="Arial" panose="020B0604020202020204" pitchFamily="34" charset="0"/>
              </a:rPr>
              <a:t>Services may include investment advisory services provided by FORVIS Wealth Advisors, LLC, an SEC-registered investment adviser, and/or accounting, tax, and related solutions provided by FORVIS, LLP.</a:t>
            </a:r>
          </a:p>
          <a:p>
            <a:pPr algn="r"/>
            <a:endParaRPr lang="en-US" sz="550" b="0" i="0" u="none" strike="noStrike" dirty="0">
              <a:solidFill>
                <a:srgbClr val="606264"/>
              </a:solidFill>
              <a:effectLst/>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D8E20F52-BB29-22EC-C4F7-8247DE8005E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73755" y="6042115"/>
            <a:ext cx="1359445" cy="461540"/>
          </a:xfrm>
          <a:prstGeom prst="rect">
            <a:avLst/>
          </a:prstGeom>
        </p:spPr>
      </p:pic>
      <p:sp>
        <p:nvSpPr>
          <p:cNvPr id="10" name="Text Placeholder 2">
            <a:extLst>
              <a:ext uri="{FF2B5EF4-FFF2-40B4-BE49-F238E27FC236}">
                <a16:creationId xmlns:a16="http://schemas.microsoft.com/office/drawing/2014/main" id="{6ED695DD-B693-1B48-A90C-39F9D529B3C5}"/>
              </a:ext>
            </a:extLst>
          </p:cNvPr>
          <p:cNvSpPr>
            <a:spLocks noGrp="1"/>
          </p:cNvSpPr>
          <p:nvPr>
            <p:ph type="body" idx="1"/>
          </p:nvPr>
        </p:nvSpPr>
        <p:spPr>
          <a:xfrm>
            <a:off x="4893946" y="4058158"/>
            <a:ext cx="6739254" cy="811280"/>
          </a:xfrm>
        </p:spPr>
        <p:txBody>
          <a:bodyPr lIns="0" tIns="0" rIns="0" bIns="0" anchor="ctr" anchorCtr="0">
            <a:normAutofit/>
          </a:bodyPr>
          <a:lstStyle>
            <a:lvl1pPr marL="0" indent="0" algn="r">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509547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Option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392645-FC65-3BF8-CEA6-C4BF2C90B0C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8CF7DCB-CB9A-18BC-286B-FA6E629A07D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74CFBD-108F-5CA8-E709-0693C5F5128A}"/>
              </a:ext>
            </a:extLst>
          </p:cNvPr>
          <p:cNvSpPr>
            <a:spLocks noGrp="1"/>
          </p:cNvSpPr>
          <p:nvPr>
            <p:ph type="title"/>
          </p:nvPr>
        </p:nvSpPr>
        <p:spPr>
          <a:xfrm>
            <a:off x="458994" y="1574801"/>
            <a:ext cx="7401896" cy="3952240"/>
          </a:xfrm>
        </p:spPr>
        <p:txBody>
          <a:bodyPr tIns="0" bIns="0" anchor="ctr" anchorCtr="0">
            <a:noAutofit/>
          </a:bodyPr>
          <a:lstStyle>
            <a:lvl1pPr algn="l">
              <a:defRPr sz="6000">
                <a:solidFill>
                  <a:schemeClr val="tx1"/>
                </a:solidFill>
              </a:defRPr>
            </a:lvl1pPr>
          </a:lstStyle>
          <a:p>
            <a:r>
              <a:rPr lang="en-US" dirty="0"/>
              <a:t>Click to edit Master title style</a:t>
            </a:r>
          </a:p>
        </p:txBody>
      </p:sp>
      <p:sp>
        <p:nvSpPr>
          <p:cNvPr id="12" name="TextBox 11">
            <a:extLst>
              <a:ext uri="{FF2B5EF4-FFF2-40B4-BE49-F238E27FC236}">
                <a16:creationId xmlns:a16="http://schemas.microsoft.com/office/drawing/2014/main" id="{7375AA6C-879D-F65F-9B31-775DA55C80FD}"/>
              </a:ext>
            </a:extLst>
          </p:cNvPr>
          <p:cNvSpPr txBox="1"/>
          <p:nvPr userDrawn="1"/>
        </p:nvSpPr>
        <p:spPr>
          <a:xfrm>
            <a:off x="458994" y="6396334"/>
            <a:ext cx="3484880" cy="307777"/>
          </a:xfrm>
          <a:prstGeom prst="rect">
            <a:avLst/>
          </a:prstGeom>
          <a:noFill/>
        </p:spPr>
        <p:txBody>
          <a:bodyPr wrap="square" lIns="0" tIns="0" rIns="0" bIns="0" rtlCol="0" anchor="b" anchorCtr="0">
            <a:spAutoFit/>
          </a:bodyPr>
          <a:lstStyle/>
          <a:p>
            <a:pPr algn="l"/>
            <a:r>
              <a:rPr lang="en-US" sz="2000" b="1" i="0" dirty="0" err="1">
                <a:solidFill>
                  <a:srgbClr val="D42B1E"/>
                </a:solidFill>
                <a:latin typeface="Arial" panose="020B0604020202020204" pitchFamily="34" charset="0"/>
                <a:cs typeface="Arial" panose="020B0604020202020204" pitchFamily="34" charset="0"/>
              </a:rPr>
              <a:t>forvisprivateclient.com</a:t>
            </a:r>
            <a:endParaRPr lang="en-US" sz="2000" b="1" i="0" dirty="0">
              <a:solidFill>
                <a:srgbClr val="D42B1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74115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Slide Option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392645-FC65-3BF8-CEA6-C4BF2C90B0C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8CF7DCB-CB9A-18BC-286B-FA6E629A07D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74CFBD-108F-5CA8-E709-0693C5F5128A}"/>
              </a:ext>
            </a:extLst>
          </p:cNvPr>
          <p:cNvSpPr>
            <a:spLocks noGrp="1"/>
          </p:cNvSpPr>
          <p:nvPr>
            <p:ph type="title" hasCustomPrompt="1"/>
          </p:nvPr>
        </p:nvSpPr>
        <p:spPr>
          <a:xfrm>
            <a:off x="458994" y="1574801"/>
            <a:ext cx="7401896" cy="3952240"/>
          </a:xfrm>
        </p:spPr>
        <p:txBody>
          <a:bodyPr tIns="0" bIns="0" anchor="ctr" anchorCtr="0">
            <a:noAutofit/>
          </a:bodyPr>
          <a:lstStyle>
            <a:lvl1pPr algn="l">
              <a:defRPr sz="6000">
                <a:solidFill>
                  <a:schemeClr val="tx1"/>
                </a:solidFill>
              </a:defRPr>
            </a:lvl1pPr>
          </a:lstStyle>
          <a:p>
            <a:r>
              <a:rPr lang="en-US" dirty="0"/>
              <a:t>Thank You!</a:t>
            </a:r>
          </a:p>
        </p:txBody>
      </p:sp>
      <p:sp>
        <p:nvSpPr>
          <p:cNvPr id="12" name="TextBox 11">
            <a:extLst>
              <a:ext uri="{FF2B5EF4-FFF2-40B4-BE49-F238E27FC236}">
                <a16:creationId xmlns:a16="http://schemas.microsoft.com/office/drawing/2014/main" id="{7375AA6C-879D-F65F-9B31-775DA55C80FD}"/>
              </a:ext>
            </a:extLst>
          </p:cNvPr>
          <p:cNvSpPr txBox="1"/>
          <p:nvPr userDrawn="1"/>
        </p:nvSpPr>
        <p:spPr>
          <a:xfrm>
            <a:off x="458994" y="6396334"/>
            <a:ext cx="3484880" cy="307777"/>
          </a:xfrm>
          <a:prstGeom prst="rect">
            <a:avLst/>
          </a:prstGeom>
          <a:noFill/>
        </p:spPr>
        <p:txBody>
          <a:bodyPr wrap="square" lIns="0" tIns="0" rIns="0" bIns="0" rtlCol="0" anchor="b" anchorCtr="0">
            <a:spAutoFit/>
          </a:bodyPr>
          <a:lstStyle/>
          <a:p>
            <a:pPr algn="l"/>
            <a:r>
              <a:rPr lang="en-US" sz="2000" b="1" i="0" dirty="0" err="1">
                <a:solidFill>
                  <a:srgbClr val="D42B1E"/>
                </a:solidFill>
                <a:latin typeface="Arial" panose="020B0604020202020204" pitchFamily="34" charset="0"/>
                <a:cs typeface="Arial" panose="020B0604020202020204" pitchFamily="34" charset="0"/>
              </a:rPr>
              <a:t>forvisprivateclient.com</a:t>
            </a:r>
            <a:endParaRPr lang="en-US" sz="2000" b="1" i="0" dirty="0">
              <a:solidFill>
                <a:srgbClr val="D42B1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6546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Option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392645-FC65-3BF8-CEA6-C4BF2C90B0C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8CF7DCB-CB9A-18BC-286B-FA6E629A07D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74CFBD-108F-5CA8-E709-0693C5F5128A}"/>
              </a:ext>
            </a:extLst>
          </p:cNvPr>
          <p:cNvSpPr>
            <a:spLocks noGrp="1"/>
          </p:cNvSpPr>
          <p:nvPr>
            <p:ph type="title" hasCustomPrompt="1"/>
          </p:nvPr>
        </p:nvSpPr>
        <p:spPr>
          <a:xfrm>
            <a:off x="458994" y="1574801"/>
            <a:ext cx="7401896" cy="3952240"/>
          </a:xfrm>
        </p:spPr>
        <p:txBody>
          <a:bodyPr tIns="0" bIns="0" anchor="ctr" anchorCtr="0">
            <a:noAutofit/>
          </a:bodyPr>
          <a:lstStyle>
            <a:lvl1pPr algn="l">
              <a:defRPr sz="6000">
                <a:solidFill>
                  <a:schemeClr val="tx1"/>
                </a:solidFill>
              </a:defRPr>
            </a:lvl1pPr>
          </a:lstStyle>
          <a:p>
            <a:r>
              <a:rPr lang="en-US" dirty="0"/>
              <a:t>Questions?</a:t>
            </a:r>
          </a:p>
        </p:txBody>
      </p:sp>
      <p:sp>
        <p:nvSpPr>
          <p:cNvPr id="12" name="TextBox 11">
            <a:extLst>
              <a:ext uri="{FF2B5EF4-FFF2-40B4-BE49-F238E27FC236}">
                <a16:creationId xmlns:a16="http://schemas.microsoft.com/office/drawing/2014/main" id="{7375AA6C-879D-F65F-9B31-775DA55C80FD}"/>
              </a:ext>
            </a:extLst>
          </p:cNvPr>
          <p:cNvSpPr txBox="1"/>
          <p:nvPr userDrawn="1"/>
        </p:nvSpPr>
        <p:spPr>
          <a:xfrm>
            <a:off x="458994" y="6396334"/>
            <a:ext cx="3484880" cy="307777"/>
          </a:xfrm>
          <a:prstGeom prst="rect">
            <a:avLst/>
          </a:prstGeom>
          <a:noFill/>
        </p:spPr>
        <p:txBody>
          <a:bodyPr wrap="square" lIns="0" tIns="0" rIns="0" bIns="0" rtlCol="0" anchor="b" anchorCtr="0">
            <a:spAutoFit/>
          </a:bodyPr>
          <a:lstStyle/>
          <a:p>
            <a:pPr algn="l"/>
            <a:r>
              <a:rPr lang="en-US" sz="2000" b="1" i="0" dirty="0" err="1">
                <a:solidFill>
                  <a:srgbClr val="D42B1E"/>
                </a:solidFill>
                <a:latin typeface="Arial" panose="020B0604020202020204" pitchFamily="34" charset="0"/>
                <a:cs typeface="Arial" panose="020B0604020202020204" pitchFamily="34" charset="0"/>
              </a:rPr>
              <a:t>forvisprivateclient.com</a:t>
            </a:r>
            <a:endParaRPr lang="en-US" sz="2000" b="1" i="0" dirty="0">
              <a:solidFill>
                <a:srgbClr val="D42B1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5845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Option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392645-FC65-3BF8-CEA6-C4BF2C90B0C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8CF7DCB-CB9A-18BC-286B-FA6E629A07D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4974CFBD-108F-5CA8-E709-0693C5F5128A}"/>
              </a:ext>
            </a:extLst>
          </p:cNvPr>
          <p:cNvSpPr>
            <a:spLocks noGrp="1"/>
          </p:cNvSpPr>
          <p:nvPr>
            <p:ph type="title"/>
          </p:nvPr>
        </p:nvSpPr>
        <p:spPr>
          <a:xfrm>
            <a:off x="458994" y="1574801"/>
            <a:ext cx="7401896" cy="3952240"/>
          </a:xfrm>
        </p:spPr>
        <p:txBody>
          <a:bodyPr tIns="0" bIns="0" anchor="ctr" anchorCtr="0">
            <a:noAutofit/>
          </a:bodyPr>
          <a:lstStyle>
            <a:lvl1pPr algn="l">
              <a:defRPr sz="6000">
                <a:solidFill>
                  <a:schemeClr val="tx1"/>
                </a:solidFill>
              </a:defRPr>
            </a:lvl1pPr>
          </a:lstStyle>
          <a:p>
            <a:endParaRPr lang="en-US" dirty="0"/>
          </a:p>
        </p:txBody>
      </p:sp>
      <p:sp>
        <p:nvSpPr>
          <p:cNvPr id="12" name="TextBox 11">
            <a:extLst>
              <a:ext uri="{FF2B5EF4-FFF2-40B4-BE49-F238E27FC236}">
                <a16:creationId xmlns:a16="http://schemas.microsoft.com/office/drawing/2014/main" id="{7375AA6C-879D-F65F-9B31-775DA55C80FD}"/>
              </a:ext>
            </a:extLst>
          </p:cNvPr>
          <p:cNvSpPr txBox="1"/>
          <p:nvPr userDrawn="1"/>
        </p:nvSpPr>
        <p:spPr>
          <a:xfrm>
            <a:off x="458994" y="6396334"/>
            <a:ext cx="3484880" cy="307777"/>
          </a:xfrm>
          <a:prstGeom prst="rect">
            <a:avLst/>
          </a:prstGeom>
          <a:noFill/>
        </p:spPr>
        <p:txBody>
          <a:bodyPr wrap="square" lIns="0" tIns="0" rIns="0" bIns="0" rtlCol="0" anchor="b" anchorCtr="0">
            <a:spAutoFit/>
          </a:bodyPr>
          <a:lstStyle/>
          <a:p>
            <a:pPr algn="l"/>
            <a:r>
              <a:rPr lang="en-US" sz="2000" b="1" i="0" dirty="0" err="1">
                <a:solidFill>
                  <a:srgbClr val="D42B1E"/>
                </a:solidFill>
                <a:latin typeface="Arial" panose="020B0604020202020204" pitchFamily="34" charset="0"/>
                <a:cs typeface="Arial" panose="020B0604020202020204" pitchFamily="34" charset="0"/>
              </a:rPr>
              <a:t>forvisprivateclient.com</a:t>
            </a:r>
            <a:endParaRPr lang="en-US" sz="2000" b="1" i="0" dirty="0">
              <a:solidFill>
                <a:srgbClr val="D42B1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2226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Option 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392645-FC65-3BF8-CEA6-C4BF2C90B0C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8CF7DCB-CB9A-18BC-286B-FA6E629A07D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4974CFBD-108F-5CA8-E709-0693C5F5128A}"/>
              </a:ext>
            </a:extLst>
          </p:cNvPr>
          <p:cNvSpPr>
            <a:spLocks noGrp="1"/>
          </p:cNvSpPr>
          <p:nvPr>
            <p:ph type="title"/>
          </p:nvPr>
        </p:nvSpPr>
        <p:spPr>
          <a:xfrm>
            <a:off x="458994" y="1574801"/>
            <a:ext cx="7401896" cy="3952240"/>
          </a:xfrm>
        </p:spPr>
        <p:txBody>
          <a:bodyPr tIns="0" bIns="0" anchor="ctr" anchorCtr="0">
            <a:noAutofit/>
          </a:bodyPr>
          <a:lstStyle>
            <a:lvl1pPr algn="l">
              <a:defRPr sz="6000">
                <a:solidFill>
                  <a:schemeClr val="tx1"/>
                </a:solidFill>
              </a:defRPr>
            </a:lvl1pPr>
          </a:lstStyle>
          <a:p>
            <a:endParaRPr lang="en-US" dirty="0"/>
          </a:p>
        </p:txBody>
      </p:sp>
      <p:sp>
        <p:nvSpPr>
          <p:cNvPr id="12" name="TextBox 11">
            <a:extLst>
              <a:ext uri="{FF2B5EF4-FFF2-40B4-BE49-F238E27FC236}">
                <a16:creationId xmlns:a16="http://schemas.microsoft.com/office/drawing/2014/main" id="{7375AA6C-879D-F65F-9B31-775DA55C80FD}"/>
              </a:ext>
            </a:extLst>
          </p:cNvPr>
          <p:cNvSpPr txBox="1"/>
          <p:nvPr userDrawn="1"/>
        </p:nvSpPr>
        <p:spPr>
          <a:xfrm>
            <a:off x="458994" y="6396334"/>
            <a:ext cx="3484880" cy="307777"/>
          </a:xfrm>
          <a:prstGeom prst="rect">
            <a:avLst/>
          </a:prstGeom>
          <a:noFill/>
        </p:spPr>
        <p:txBody>
          <a:bodyPr wrap="square" lIns="0" tIns="0" rIns="0" bIns="0" rtlCol="0" anchor="b" anchorCtr="0">
            <a:spAutoFit/>
          </a:bodyPr>
          <a:lstStyle/>
          <a:p>
            <a:pPr algn="l"/>
            <a:r>
              <a:rPr lang="en-US" sz="2000" b="1" i="0" dirty="0" err="1">
                <a:solidFill>
                  <a:srgbClr val="D42B1E"/>
                </a:solidFill>
                <a:latin typeface="Arial" panose="020B0604020202020204" pitchFamily="34" charset="0"/>
                <a:cs typeface="Arial" panose="020B0604020202020204" pitchFamily="34" charset="0"/>
              </a:rPr>
              <a:t>forvisprivateclient.com</a:t>
            </a:r>
            <a:endParaRPr lang="en-US" sz="2000" b="1" i="0" dirty="0">
              <a:solidFill>
                <a:srgbClr val="D42B1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25502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 Speaker Contact Inf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392645-FC65-3BF8-CEA6-C4BF2C90B0C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8CF7DCB-CB9A-18BC-286B-FA6E629A07D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74CFBD-108F-5CA8-E709-0693C5F5128A}"/>
              </a:ext>
            </a:extLst>
          </p:cNvPr>
          <p:cNvSpPr>
            <a:spLocks noGrp="1"/>
          </p:cNvSpPr>
          <p:nvPr>
            <p:ph type="title" hasCustomPrompt="1"/>
          </p:nvPr>
        </p:nvSpPr>
        <p:spPr>
          <a:xfrm>
            <a:off x="458994" y="2704085"/>
            <a:ext cx="7401896" cy="518160"/>
          </a:xfrm>
        </p:spPr>
        <p:txBody>
          <a:bodyPr tIns="0" bIns="0" anchor="ctr" anchorCtr="0">
            <a:noAutofit/>
          </a:bodyPr>
          <a:lstStyle>
            <a:lvl1pPr algn="l">
              <a:defRPr sz="6000">
                <a:solidFill>
                  <a:schemeClr val="tx1"/>
                </a:solidFill>
              </a:defRPr>
            </a:lvl1pPr>
          </a:lstStyle>
          <a:p>
            <a:r>
              <a:rPr lang="en-US" dirty="0"/>
              <a:t>Thank You!</a:t>
            </a:r>
          </a:p>
        </p:txBody>
      </p:sp>
      <p:sp>
        <p:nvSpPr>
          <p:cNvPr id="12" name="TextBox 11">
            <a:extLst>
              <a:ext uri="{FF2B5EF4-FFF2-40B4-BE49-F238E27FC236}">
                <a16:creationId xmlns:a16="http://schemas.microsoft.com/office/drawing/2014/main" id="{7375AA6C-879D-F65F-9B31-775DA55C80FD}"/>
              </a:ext>
            </a:extLst>
          </p:cNvPr>
          <p:cNvSpPr txBox="1"/>
          <p:nvPr userDrawn="1"/>
        </p:nvSpPr>
        <p:spPr>
          <a:xfrm>
            <a:off x="458994" y="6396334"/>
            <a:ext cx="3484880" cy="307777"/>
          </a:xfrm>
          <a:prstGeom prst="rect">
            <a:avLst/>
          </a:prstGeom>
          <a:noFill/>
        </p:spPr>
        <p:txBody>
          <a:bodyPr wrap="square" lIns="0" tIns="0" rIns="0" bIns="0" rtlCol="0" anchor="b" anchorCtr="0">
            <a:spAutoFit/>
          </a:bodyPr>
          <a:lstStyle/>
          <a:p>
            <a:pPr algn="l"/>
            <a:r>
              <a:rPr lang="en-US" sz="2000" b="1" i="0" dirty="0" err="1">
                <a:solidFill>
                  <a:srgbClr val="D42B1E"/>
                </a:solidFill>
                <a:latin typeface="Arial" panose="020B0604020202020204" pitchFamily="34" charset="0"/>
                <a:cs typeface="Arial" panose="020B0604020202020204" pitchFamily="34" charset="0"/>
              </a:rPr>
              <a:t>forvisprivateclient.com</a:t>
            </a:r>
            <a:endParaRPr lang="en-US" sz="2000" b="1" i="0" dirty="0">
              <a:solidFill>
                <a:srgbClr val="D42B1E"/>
              </a:solidFill>
              <a:latin typeface="Arial" panose="020B0604020202020204" pitchFamily="34" charset="0"/>
              <a:cs typeface="Arial" panose="020B0604020202020204" pitchFamily="34" charset="0"/>
            </a:endParaRPr>
          </a:p>
        </p:txBody>
      </p:sp>
      <p:sp>
        <p:nvSpPr>
          <p:cNvPr id="4" name="Text Placeholder 5">
            <a:extLst>
              <a:ext uri="{FF2B5EF4-FFF2-40B4-BE49-F238E27FC236}">
                <a16:creationId xmlns:a16="http://schemas.microsoft.com/office/drawing/2014/main" id="{DA4210BD-71D1-745D-AF68-5B36F3BA81AE}"/>
              </a:ext>
            </a:extLst>
          </p:cNvPr>
          <p:cNvSpPr>
            <a:spLocks noGrp="1"/>
          </p:cNvSpPr>
          <p:nvPr>
            <p:ph type="body" sz="quarter" idx="10" hasCustomPrompt="1"/>
          </p:nvPr>
        </p:nvSpPr>
        <p:spPr>
          <a:xfrm>
            <a:off x="457197" y="3962401"/>
            <a:ext cx="5810251" cy="1175617"/>
          </a:xfrm>
        </p:spPr>
        <p:txBody>
          <a:bodyPr>
            <a:noAutofit/>
          </a:bodyPr>
          <a:lstStyle>
            <a:lvl1pPr marL="0" indent="0">
              <a:spcBef>
                <a:spcPts val="0"/>
              </a:spcBef>
              <a:buFontTx/>
              <a:buNone/>
              <a:defRPr sz="2500">
                <a:solidFill>
                  <a:schemeClr val="tx1"/>
                </a:solidFill>
              </a:defRPr>
            </a:lvl1pPr>
          </a:lstStyle>
          <a:p>
            <a:pPr marR="0" algn="l" rtl="0"/>
            <a:r>
              <a:rPr lang="en-US" dirty="0"/>
              <a:t>Speaker Name</a:t>
            </a:r>
          </a:p>
          <a:p>
            <a:pPr marR="0" algn="l" rtl="0"/>
            <a:r>
              <a:rPr lang="en-US" dirty="0" err="1"/>
              <a:t>xxx.xxx.xxxx</a:t>
            </a:r>
            <a:endParaRPr lang="en-US" dirty="0"/>
          </a:p>
          <a:p>
            <a:pPr marR="0" algn="l" rtl="0"/>
            <a:r>
              <a:rPr lang="en-US" dirty="0"/>
              <a:t>speakername@forvis.com</a:t>
            </a:r>
          </a:p>
        </p:txBody>
      </p:sp>
      <p:cxnSp>
        <p:nvCxnSpPr>
          <p:cNvPr id="5" name="Straight Connector 4">
            <a:extLst>
              <a:ext uri="{FF2B5EF4-FFF2-40B4-BE49-F238E27FC236}">
                <a16:creationId xmlns:a16="http://schemas.microsoft.com/office/drawing/2014/main" id="{1017B8F5-A147-1AD6-E07D-9EE98515B058}"/>
              </a:ext>
            </a:extLst>
          </p:cNvPr>
          <p:cNvCxnSpPr>
            <a:cxnSpLocks/>
          </p:cNvCxnSpPr>
          <p:nvPr userDrawn="1"/>
        </p:nvCxnSpPr>
        <p:spPr>
          <a:xfrm>
            <a:off x="466722" y="3625850"/>
            <a:ext cx="4054478"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1953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 Speaker Contact Info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392645-FC65-3BF8-CEA6-C4BF2C90B0C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8CF7DCB-CB9A-18BC-286B-FA6E629A07D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4974CFBD-108F-5CA8-E709-0693C5F5128A}"/>
              </a:ext>
            </a:extLst>
          </p:cNvPr>
          <p:cNvSpPr>
            <a:spLocks noGrp="1"/>
          </p:cNvSpPr>
          <p:nvPr>
            <p:ph type="title" hasCustomPrompt="1"/>
          </p:nvPr>
        </p:nvSpPr>
        <p:spPr>
          <a:xfrm>
            <a:off x="458994" y="2704085"/>
            <a:ext cx="7401896" cy="518160"/>
          </a:xfrm>
        </p:spPr>
        <p:txBody>
          <a:bodyPr tIns="0" bIns="0" anchor="ctr" anchorCtr="0">
            <a:noAutofit/>
          </a:bodyPr>
          <a:lstStyle>
            <a:lvl1pPr algn="l">
              <a:defRPr sz="6000">
                <a:solidFill>
                  <a:schemeClr val="tx1"/>
                </a:solidFill>
              </a:defRPr>
            </a:lvl1pPr>
          </a:lstStyle>
          <a:p>
            <a:r>
              <a:rPr lang="en-US" dirty="0"/>
              <a:t>Thank You!</a:t>
            </a:r>
          </a:p>
        </p:txBody>
      </p:sp>
      <p:sp>
        <p:nvSpPr>
          <p:cNvPr id="12" name="TextBox 11">
            <a:extLst>
              <a:ext uri="{FF2B5EF4-FFF2-40B4-BE49-F238E27FC236}">
                <a16:creationId xmlns:a16="http://schemas.microsoft.com/office/drawing/2014/main" id="{7375AA6C-879D-F65F-9B31-775DA55C80FD}"/>
              </a:ext>
            </a:extLst>
          </p:cNvPr>
          <p:cNvSpPr txBox="1"/>
          <p:nvPr userDrawn="1"/>
        </p:nvSpPr>
        <p:spPr>
          <a:xfrm>
            <a:off x="458994" y="6396334"/>
            <a:ext cx="3484880" cy="307777"/>
          </a:xfrm>
          <a:prstGeom prst="rect">
            <a:avLst/>
          </a:prstGeom>
          <a:noFill/>
        </p:spPr>
        <p:txBody>
          <a:bodyPr wrap="square" lIns="0" tIns="0" rIns="0" bIns="0" rtlCol="0" anchor="b" anchorCtr="0">
            <a:spAutoFit/>
          </a:bodyPr>
          <a:lstStyle/>
          <a:p>
            <a:pPr algn="l"/>
            <a:r>
              <a:rPr lang="en-US" sz="2000" b="1" i="0" dirty="0" err="1">
                <a:solidFill>
                  <a:srgbClr val="D42B1E"/>
                </a:solidFill>
                <a:latin typeface="Arial" panose="020B0604020202020204" pitchFamily="34" charset="0"/>
                <a:cs typeface="Arial" panose="020B0604020202020204" pitchFamily="34" charset="0"/>
              </a:rPr>
              <a:t>forvisprivateclient.com</a:t>
            </a:r>
            <a:endParaRPr lang="en-US" sz="2000" b="1" i="0" dirty="0">
              <a:solidFill>
                <a:srgbClr val="D42B1E"/>
              </a:solidFill>
              <a:latin typeface="Arial" panose="020B0604020202020204" pitchFamily="34" charset="0"/>
              <a:cs typeface="Arial" panose="020B0604020202020204" pitchFamily="34" charset="0"/>
            </a:endParaRPr>
          </a:p>
        </p:txBody>
      </p:sp>
      <p:sp>
        <p:nvSpPr>
          <p:cNvPr id="4" name="Text Placeholder 5">
            <a:extLst>
              <a:ext uri="{FF2B5EF4-FFF2-40B4-BE49-F238E27FC236}">
                <a16:creationId xmlns:a16="http://schemas.microsoft.com/office/drawing/2014/main" id="{DA4210BD-71D1-745D-AF68-5B36F3BA81AE}"/>
              </a:ext>
            </a:extLst>
          </p:cNvPr>
          <p:cNvSpPr>
            <a:spLocks noGrp="1"/>
          </p:cNvSpPr>
          <p:nvPr>
            <p:ph type="body" sz="quarter" idx="10" hasCustomPrompt="1"/>
          </p:nvPr>
        </p:nvSpPr>
        <p:spPr>
          <a:xfrm>
            <a:off x="457197" y="3962401"/>
            <a:ext cx="5810251" cy="1175617"/>
          </a:xfrm>
        </p:spPr>
        <p:txBody>
          <a:bodyPr>
            <a:noAutofit/>
          </a:bodyPr>
          <a:lstStyle>
            <a:lvl1pPr marL="0" indent="0">
              <a:spcBef>
                <a:spcPts val="0"/>
              </a:spcBef>
              <a:buFontTx/>
              <a:buNone/>
              <a:defRPr sz="2500">
                <a:solidFill>
                  <a:schemeClr val="tx1"/>
                </a:solidFill>
              </a:defRPr>
            </a:lvl1pPr>
          </a:lstStyle>
          <a:p>
            <a:pPr marR="0" algn="l" rtl="0"/>
            <a:r>
              <a:rPr lang="en-US" dirty="0"/>
              <a:t>Speaker Name</a:t>
            </a:r>
          </a:p>
          <a:p>
            <a:pPr marR="0" algn="l" rtl="0"/>
            <a:r>
              <a:rPr lang="en-US" dirty="0" err="1"/>
              <a:t>xxx.xxx.xxxx</a:t>
            </a:r>
            <a:endParaRPr lang="en-US" dirty="0"/>
          </a:p>
          <a:p>
            <a:pPr marR="0" algn="l" rtl="0"/>
            <a:r>
              <a:rPr lang="en-US" dirty="0"/>
              <a:t>speakername@forvis.com</a:t>
            </a:r>
          </a:p>
        </p:txBody>
      </p:sp>
      <p:cxnSp>
        <p:nvCxnSpPr>
          <p:cNvPr id="5" name="Straight Connector 4">
            <a:extLst>
              <a:ext uri="{FF2B5EF4-FFF2-40B4-BE49-F238E27FC236}">
                <a16:creationId xmlns:a16="http://schemas.microsoft.com/office/drawing/2014/main" id="{1017B8F5-A147-1AD6-E07D-9EE98515B058}"/>
              </a:ext>
            </a:extLst>
          </p:cNvPr>
          <p:cNvCxnSpPr>
            <a:cxnSpLocks/>
          </p:cNvCxnSpPr>
          <p:nvPr userDrawn="1"/>
        </p:nvCxnSpPr>
        <p:spPr>
          <a:xfrm>
            <a:off x="466722" y="3625850"/>
            <a:ext cx="4054478"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02485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580C9CC-1B8B-4FBD-AFA4-CBA841DE4E84}"/>
              </a:ext>
            </a:extLst>
          </p:cNvPr>
          <p:cNvSpPr>
            <a:spLocks noGrp="1"/>
          </p:cNvSpPr>
          <p:nvPr>
            <p:ph type="sldNum" sz="quarter" idx="4"/>
          </p:nvPr>
        </p:nvSpPr>
        <p:spPr>
          <a:xfrm>
            <a:off x="8971280" y="6377304"/>
            <a:ext cx="2743200" cy="130811"/>
          </a:xfrm>
          <a:prstGeom prst="rect">
            <a:avLst/>
          </a:prstGeom>
        </p:spPr>
        <p:txBody>
          <a:bodyPr vert="horz" lIns="0" tIns="0" rIns="0" bIns="0" rtlCol="0" anchor="b" anchorCtr="0"/>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B212C38A-D241-7041-9EFC-6446870ABFAA}" type="slidenum">
              <a:rPr lang="en-US" smtClean="0"/>
              <a:pPr/>
              <a:t>‹#›</a:t>
            </a:fld>
            <a:endParaRPr lang="en-US" dirty="0"/>
          </a:p>
        </p:txBody>
      </p:sp>
    </p:spTree>
    <p:extLst>
      <p:ext uri="{BB962C8B-B14F-4D97-AF65-F5344CB8AC3E}">
        <p14:creationId xmlns:p14="http://schemas.microsoft.com/office/powerpoint/2010/main" val="20126214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B41D7D6-E33F-7C8F-44B4-5D592F2780EA}"/>
              </a:ext>
            </a:extLst>
          </p:cNvPr>
          <p:cNvSpPr/>
          <p:nvPr userDrawn="1"/>
        </p:nvSpPr>
        <p:spPr>
          <a:xfrm>
            <a:off x="0" y="0"/>
            <a:ext cx="12192000" cy="6858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25DEAE3-0CEE-D7BB-7CAD-0CEC1056D2A3}"/>
              </a:ext>
            </a:extLst>
          </p:cNvPr>
          <p:cNvSpPr/>
          <p:nvPr userDrawn="1"/>
        </p:nvSpPr>
        <p:spPr>
          <a:xfrm>
            <a:off x="0" y="0"/>
            <a:ext cx="12192000" cy="1046202"/>
          </a:xfrm>
          <a:prstGeom prst="rect">
            <a:avLst/>
          </a:prstGeom>
          <a:solidFill>
            <a:schemeClr val="tx2"/>
          </a:solidFill>
          <a:ln>
            <a:noFill/>
          </a:ln>
          <a:effectLst>
            <a:outerShdw blurRad="50800" dist="508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8E716A4-D7AC-63F1-FCFC-197379E5F46A}"/>
              </a:ext>
            </a:extLst>
          </p:cNvPr>
          <p:cNvSpPr txBox="1"/>
          <p:nvPr userDrawn="1"/>
        </p:nvSpPr>
        <p:spPr>
          <a:xfrm>
            <a:off x="535077" y="186448"/>
            <a:ext cx="9547816" cy="646331"/>
          </a:xfrm>
          <a:prstGeom prst="rect">
            <a:avLst/>
          </a:prstGeom>
          <a:noFill/>
        </p:spPr>
        <p:txBody>
          <a:bodyPr wrap="square" lIns="0" rtlCol="0">
            <a:spAutoFit/>
          </a:bodyPr>
          <a:lstStyle/>
          <a:p>
            <a:r>
              <a:rPr lang="en-US" sz="3600" dirty="0">
                <a:solidFill>
                  <a:srgbClr val="FFFFFF"/>
                </a:solidFill>
                <a:latin typeface="Arial" panose="020B0604020202020204" pitchFamily="34" charset="0"/>
                <a:cs typeface="Arial" panose="020B0604020202020204" pitchFamily="34" charset="0"/>
              </a:rPr>
              <a:t>PRIVATE CLIENT GUIDELINES FOR USE</a:t>
            </a:r>
          </a:p>
        </p:txBody>
      </p:sp>
      <p:sp>
        <p:nvSpPr>
          <p:cNvPr id="2" name="TextBox 1">
            <a:extLst>
              <a:ext uri="{FF2B5EF4-FFF2-40B4-BE49-F238E27FC236}">
                <a16:creationId xmlns:a16="http://schemas.microsoft.com/office/drawing/2014/main" id="{815343C4-2129-D60E-327F-3F89196E6786}"/>
              </a:ext>
            </a:extLst>
          </p:cNvPr>
          <p:cNvSpPr txBox="1"/>
          <p:nvPr userDrawn="1"/>
        </p:nvSpPr>
        <p:spPr>
          <a:xfrm>
            <a:off x="9856960" y="56814"/>
            <a:ext cx="2259729" cy="905598"/>
          </a:xfrm>
          <a:prstGeom prst="rect">
            <a:avLst/>
          </a:prstGeom>
          <a:solidFill>
            <a:srgbClr val="FFFFFF"/>
          </a:solidFill>
        </p:spPr>
        <p:txBody>
          <a:bodyPr wrap="square" lIns="91440" tIns="0" rIns="91440" bIns="0" rtlCol="0" anchor="ctr" anchorCtr="0">
            <a:noAutofit/>
          </a:bodyPr>
          <a:lstStyle/>
          <a:p>
            <a:pPr algn="ctr"/>
            <a:r>
              <a:rPr lang="en-US" sz="2000" b="1" dirty="0">
                <a:solidFill>
                  <a:srgbClr val="D42B1E"/>
                </a:solidFill>
                <a:latin typeface="Arial" panose="020B0604020202020204" pitchFamily="34" charset="0"/>
                <a:cs typeface="Arial" panose="020B0604020202020204" pitchFamily="34" charset="0"/>
              </a:rPr>
              <a:t>!!! Delete this slide &amp; icons when final !!!</a:t>
            </a:r>
          </a:p>
        </p:txBody>
      </p:sp>
      <p:sp>
        <p:nvSpPr>
          <p:cNvPr id="3" name="TextBox 2">
            <a:extLst>
              <a:ext uri="{FF2B5EF4-FFF2-40B4-BE49-F238E27FC236}">
                <a16:creationId xmlns:a16="http://schemas.microsoft.com/office/drawing/2014/main" id="{C56912D0-6C57-8F60-2146-F868742308D1}"/>
              </a:ext>
            </a:extLst>
          </p:cNvPr>
          <p:cNvSpPr txBox="1"/>
          <p:nvPr userDrawn="1"/>
        </p:nvSpPr>
        <p:spPr>
          <a:xfrm>
            <a:off x="535077" y="2151974"/>
            <a:ext cx="3730064" cy="3739148"/>
          </a:xfrm>
          <a:prstGeom prst="rect">
            <a:avLst/>
          </a:prstGeom>
          <a:noFill/>
        </p:spPr>
        <p:txBody>
          <a:bodyPr wrap="square" lIns="0" tIns="0" rIns="0" bIns="0">
            <a:normAutofit/>
          </a:bodyPr>
          <a:lstStyle/>
          <a:p>
            <a:pPr marL="0" marR="0" lvl="0" indent="0" algn="l" defTabSz="914400" rtl="0" eaLnBrk="1" fontAlgn="auto" latinLnBrk="0" hangingPunct="1">
              <a:lnSpc>
                <a:spcPct val="120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Color Usage</a:t>
            </a:r>
          </a:p>
          <a:p>
            <a:pPr marL="182880" marR="0" lvl="0" indent="-182880" algn="l" defTabSz="914400" rtl="0" eaLnBrk="1" fontAlgn="auto" latinLnBrk="0" hangingPunct="1">
              <a:lnSpc>
                <a:spcPct val="120000"/>
              </a:lnSpc>
              <a:spcBef>
                <a:spcPts val="0"/>
              </a:spcBef>
              <a:spcAft>
                <a:spcPts val="0"/>
              </a:spcAft>
              <a:buClrTx/>
              <a:buSzPct val="110000"/>
              <a:buFont typeface="Wingdings" panose="05000000000000000000" pitchFamily="2" charset="2"/>
              <a:buChar char="§"/>
              <a:tabLst/>
              <a:defRPr/>
            </a:pPr>
            <a:r>
              <a:rPr kumimoji="0" 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Use Black or Dark Gray for text. </a:t>
            </a:r>
          </a:p>
          <a:p>
            <a:pPr marL="182880" marR="0" lvl="0" indent="-182880" algn="l" defTabSz="914400" rtl="0" eaLnBrk="1" fontAlgn="auto" latinLnBrk="0" hangingPunct="1">
              <a:lnSpc>
                <a:spcPct val="120000"/>
              </a:lnSpc>
              <a:spcBef>
                <a:spcPts val="0"/>
              </a:spcBef>
              <a:spcAft>
                <a:spcPts val="0"/>
              </a:spcAft>
              <a:buClrTx/>
              <a:buSzPct val="110000"/>
              <a:buFont typeface="Wingdings" panose="05000000000000000000" pitchFamily="2" charset="2"/>
              <a:buChar char="§"/>
              <a:tabLst/>
              <a:defRPr/>
            </a:pPr>
            <a:r>
              <a:rPr kumimoji="0" 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FORVIS Private Client secondary colors are reserved for data visualization like charts and tables. </a:t>
            </a:r>
          </a:p>
          <a:p>
            <a:pPr marL="182880" marR="0" lvl="0" indent="-182880" algn="l" defTabSz="914400" rtl="0" eaLnBrk="1" fontAlgn="auto" latinLnBrk="0" hangingPunct="1">
              <a:lnSpc>
                <a:spcPct val="120000"/>
              </a:lnSpc>
              <a:spcBef>
                <a:spcPts val="0"/>
              </a:spcBef>
              <a:spcAft>
                <a:spcPts val="0"/>
              </a:spcAft>
              <a:buClrTx/>
              <a:buSzPct val="110000"/>
              <a:buFont typeface="Wingdings" panose="05000000000000000000" pitchFamily="2" charset="2"/>
              <a:buChar char="§"/>
              <a:tabLst/>
              <a:defRPr/>
            </a:pPr>
            <a:r>
              <a:rPr kumimoji="0" 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Use FORVIS Red minimally for Private Client.</a:t>
            </a:r>
          </a:p>
          <a:p>
            <a:pPr marL="0" marR="0" lvl="0" indent="0" algn="l" defTabSz="914400" rtl="0" eaLnBrk="1" fontAlgn="auto" latinLnBrk="0" hangingPunct="1">
              <a:lnSpc>
                <a:spcPct val="120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Fonts</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Please only use Arial, Arial Bold, and Arial Black throughout this presentation. </a:t>
            </a:r>
          </a:p>
          <a:p>
            <a:pPr>
              <a:lnSpc>
                <a:spcPct val="120000"/>
              </a:lnSpc>
              <a:spcBef>
                <a:spcPts val="600"/>
              </a:spcBef>
              <a:spcAft>
                <a:spcPts val="0"/>
              </a:spcAft>
            </a:pPr>
            <a:r>
              <a:rPr lang="en-US" sz="1600" b="1" i="0" dirty="0">
                <a:solidFill>
                  <a:schemeClr val="tx1"/>
                </a:solidFill>
                <a:latin typeface="Arial" panose="020B0604020202020204" pitchFamily="34" charset="0"/>
                <a:cs typeface="Arial" panose="020B0604020202020204" pitchFamily="34" charset="0"/>
              </a:rPr>
              <a:t>Icons</a:t>
            </a:r>
          </a:p>
          <a:p>
            <a:pPr>
              <a:lnSpc>
                <a:spcPct val="120000"/>
              </a:lnSpc>
            </a:pPr>
            <a:r>
              <a:rPr lang="en-US" sz="1300" b="0" i="0" dirty="0">
                <a:solidFill>
                  <a:schemeClr val="tx1"/>
                </a:solidFill>
                <a:latin typeface="Arial" panose="020B0604020202020204" pitchFamily="34" charset="0"/>
                <a:cs typeface="Arial" panose="020B0604020202020204" pitchFamily="34" charset="0"/>
              </a:rPr>
              <a:t>We’ve included a library of icons for your use. Our icons appear in either Dark Gray or White (if on a dark background). Please delete these slides when the presentation is final.</a:t>
            </a:r>
          </a:p>
        </p:txBody>
      </p:sp>
      <p:pic>
        <p:nvPicPr>
          <p:cNvPr id="4" name="Picture 3" descr="Treemap chart&#10;&#10;Description automatically generated">
            <a:extLst>
              <a:ext uri="{FF2B5EF4-FFF2-40B4-BE49-F238E27FC236}">
                <a16:creationId xmlns:a16="http://schemas.microsoft.com/office/drawing/2014/main" id="{B17846C2-2C90-555E-540F-81C47D7649C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65141" y="2068257"/>
            <a:ext cx="7772400" cy="3906582"/>
          </a:xfrm>
          <a:prstGeom prst="rect">
            <a:avLst/>
          </a:prstGeom>
        </p:spPr>
      </p:pic>
      <p:sp>
        <p:nvSpPr>
          <p:cNvPr id="5" name="TextBox 4">
            <a:extLst>
              <a:ext uri="{FF2B5EF4-FFF2-40B4-BE49-F238E27FC236}">
                <a16:creationId xmlns:a16="http://schemas.microsoft.com/office/drawing/2014/main" id="{E77E3E7E-95A6-67AF-EE24-462D386B9224}"/>
              </a:ext>
            </a:extLst>
          </p:cNvPr>
          <p:cNvSpPr txBox="1"/>
          <p:nvPr userDrawn="1"/>
        </p:nvSpPr>
        <p:spPr>
          <a:xfrm>
            <a:off x="535077" y="1379264"/>
            <a:ext cx="11360287" cy="809213"/>
          </a:xfrm>
          <a:prstGeom prst="rect">
            <a:avLst/>
          </a:prstGeom>
          <a:noFill/>
        </p:spPr>
        <p:txBody>
          <a:bodyPr wrap="square" lIns="0" tIns="0" rIns="0" bIns="0">
            <a:norm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We have inserted all cover slide options available for this template as well as example slides with placeholder text. Please use these as a starting point and delete any layout you do not need for your PowerPoint presentation.</a:t>
            </a:r>
          </a:p>
        </p:txBody>
      </p:sp>
      <p:sp>
        <p:nvSpPr>
          <p:cNvPr id="9" name="TextBox 8">
            <a:extLst>
              <a:ext uri="{FF2B5EF4-FFF2-40B4-BE49-F238E27FC236}">
                <a16:creationId xmlns:a16="http://schemas.microsoft.com/office/drawing/2014/main" id="{CF1305DE-A41A-224B-3113-0F4D7815E55D}"/>
              </a:ext>
            </a:extLst>
          </p:cNvPr>
          <p:cNvSpPr txBox="1"/>
          <p:nvPr userDrawn="1"/>
        </p:nvSpPr>
        <p:spPr>
          <a:xfrm>
            <a:off x="10538460" y="1929363"/>
            <a:ext cx="1356904" cy="261610"/>
          </a:xfrm>
          <a:prstGeom prst="rect">
            <a:avLst/>
          </a:prstGeom>
          <a:noFill/>
        </p:spPr>
        <p:txBody>
          <a:bodyPr wrap="square" rtlCol="0">
            <a:spAutoFit/>
          </a:bodyPr>
          <a:lstStyle/>
          <a:p>
            <a:pPr algn="ctr"/>
            <a:r>
              <a:rPr lang="en-US" sz="1100" b="0" i="0" dirty="0">
                <a:latin typeface="Arial Narrow" panose="020B0604020202020204" pitchFamily="34" charset="0"/>
                <a:cs typeface="Arial Narrow" panose="020B0604020202020204" pitchFamily="34" charset="0"/>
              </a:rPr>
              <a:t>SECONDARY</a:t>
            </a:r>
          </a:p>
        </p:txBody>
      </p:sp>
    </p:spTree>
    <p:extLst>
      <p:ext uri="{BB962C8B-B14F-4D97-AF65-F5344CB8AC3E}">
        <p14:creationId xmlns:p14="http://schemas.microsoft.com/office/powerpoint/2010/main" val="3625910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od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253331"/>
            <a:ext cx="11236959" cy="4784035"/>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39002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EFA13D-2189-42D8-89D2-A6309CF197B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74180BAF-B275-4560-9981-22A6E77F03CA}"/>
              </a:ext>
            </a:extLst>
          </p:cNvPr>
          <p:cNvSpPr>
            <a:spLocks noGrp="1"/>
          </p:cNvSpPr>
          <p:nvPr>
            <p:ph type="body" sz="quarter" idx="10" hasCustomPrompt="1"/>
          </p:nvPr>
        </p:nvSpPr>
        <p:spPr>
          <a:xfrm>
            <a:off x="476609" y="1580225"/>
            <a:ext cx="4095391" cy="3339186"/>
          </a:xfrm>
        </p:spPr>
        <p:txBody>
          <a:bodyPr anchor="ctr" anchorCtr="0">
            <a:normAutofit/>
          </a:bodyPr>
          <a:lstStyle>
            <a:lvl1pPr marL="0" indent="0">
              <a:buFontTx/>
              <a:buNone/>
              <a:defRPr sz="4000" b="1">
                <a:solidFill>
                  <a:schemeClr val="tx1"/>
                </a:solidFill>
              </a:defRPr>
            </a:lvl1pPr>
          </a:lstStyle>
          <a:p>
            <a:pPr lvl="0"/>
            <a:r>
              <a:rPr lang="en-US" dirty="0"/>
              <a:t>Click to add title</a:t>
            </a:r>
          </a:p>
        </p:txBody>
      </p:sp>
      <p:sp>
        <p:nvSpPr>
          <p:cNvPr id="2" name="Subtitle 2">
            <a:extLst>
              <a:ext uri="{FF2B5EF4-FFF2-40B4-BE49-F238E27FC236}">
                <a16:creationId xmlns:a16="http://schemas.microsoft.com/office/drawing/2014/main" id="{F0643AD6-5C9B-5EC1-CDDC-14A5785B01E0}"/>
              </a:ext>
            </a:extLst>
          </p:cNvPr>
          <p:cNvSpPr>
            <a:spLocks noGrp="1"/>
          </p:cNvSpPr>
          <p:nvPr>
            <p:ph type="subTitle" idx="1" hasCustomPrompt="1"/>
          </p:nvPr>
        </p:nvSpPr>
        <p:spPr>
          <a:xfrm>
            <a:off x="477077" y="4919412"/>
            <a:ext cx="3091623" cy="1238499"/>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presenter or dates here</a:t>
            </a:r>
          </a:p>
        </p:txBody>
      </p:sp>
      <p:sp>
        <p:nvSpPr>
          <p:cNvPr id="6" name="Rectangle 5">
            <a:extLst>
              <a:ext uri="{FF2B5EF4-FFF2-40B4-BE49-F238E27FC236}">
                <a16:creationId xmlns:a16="http://schemas.microsoft.com/office/drawing/2014/main" id="{652400B9-8873-E9B0-4C65-9FD9B042A81D}"/>
              </a:ext>
            </a:extLst>
          </p:cNvPr>
          <p:cNvSpPr/>
          <p:nvPr userDrawn="1"/>
        </p:nvSpPr>
        <p:spPr>
          <a:xfrm>
            <a:off x="477519" y="6499636"/>
            <a:ext cx="3233347" cy="169277"/>
          </a:xfrm>
          <a:prstGeom prst="rect">
            <a:avLst/>
          </a:prstGeom>
        </p:spPr>
        <p:txBody>
          <a:bodyPr wrap="square" lIns="0" tIns="0" rIns="0" bIns="0">
            <a:spAutoFit/>
          </a:bodyPr>
          <a:lstStyle/>
          <a:p>
            <a:r>
              <a:rPr lang="en-US" sz="550" b="0" i="0" u="none" strike="noStrike" dirty="0">
                <a:solidFill>
                  <a:schemeClr val="tx1"/>
                </a:solidFill>
                <a:effectLst/>
                <a:latin typeface="Arial" panose="020B0604020202020204" pitchFamily="34" charset="0"/>
                <a:cs typeface="Arial" panose="020B0604020202020204" pitchFamily="34" charset="0"/>
              </a:rPr>
              <a:t>Services may include investment advisory services provided by FORVIS Wealth Advisors, LLC, an SEC-registered investment adviser, and/or accounting, tax, and related solutions provided by FORVIS, LLP.</a:t>
            </a:r>
            <a:endParaRPr lang="en-US" sz="55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48866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Option 3">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EFA13D-2189-42D8-89D2-A6309CF197B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74180BAF-B275-4560-9981-22A6E77F03CA}"/>
              </a:ext>
            </a:extLst>
          </p:cNvPr>
          <p:cNvSpPr>
            <a:spLocks noGrp="1"/>
          </p:cNvSpPr>
          <p:nvPr>
            <p:ph type="body" sz="quarter" idx="10" hasCustomPrompt="1"/>
          </p:nvPr>
        </p:nvSpPr>
        <p:spPr>
          <a:xfrm>
            <a:off x="476609" y="1580225"/>
            <a:ext cx="4095391" cy="3339186"/>
          </a:xfrm>
        </p:spPr>
        <p:txBody>
          <a:bodyPr anchor="ctr" anchorCtr="0">
            <a:normAutofit/>
          </a:bodyPr>
          <a:lstStyle>
            <a:lvl1pPr marL="0" indent="0">
              <a:buFontTx/>
              <a:buNone/>
              <a:defRPr sz="4000" b="1">
                <a:solidFill>
                  <a:schemeClr val="tx1"/>
                </a:solidFill>
              </a:defRPr>
            </a:lvl1pPr>
          </a:lstStyle>
          <a:p>
            <a:pPr lvl="0"/>
            <a:r>
              <a:rPr lang="en-US" dirty="0"/>
              <a:t>Click to add title</a:t>
            </a:r>
          </a:p>
        </p:txBody>
      </p:sp>
      <p:sp>
        <p:nvSpPr>
          <p:cNvPr id="2" name="Subtitle 2">
            <a:extLst>
              <a:ext uri="{FF2B5EF4-FFF2-40B4-BE49-F238E27FC236}">
                <a16:creationId xmlns:a16="http://schemas.microsoft.com/office/drawing/2014/main" id="{F0643AD6-5C9B-5EC1-CDDC-14A5785B01E0}"/>
              </a:ext>
            </a:extLst>
          </p:cNvPr>
          <p:cNvSpPr>
            <a:spLocks noGrp="1"/>
          </p:cNvSpPr>
          <p:nvPr>
            <p:ph type="subTitle" idx="1" hasCustomPrompt="1"/>
          </p:nvPr>
        </p:nvSpPr>
        <p:spPr>
          <a:xfrm>
            <a:off x="477077" y="4919412"/>
            <a:ext cx="3091623" cy="1238499"/>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presenter or dates here</a:t>
            </a:r>
          </a:p>
        </p:txBody>
      </p:sp>
      <p:sp>
        <p:nvSpPr>
          <p:cNvPr id="6" name="Rectangle 5">
            <a:extLst>
              <a:ext uri="{FF2B5EF4-FFF2-40B4-BE49-F238E27FC236}">
                <a16:creationId xmlns:a16="http://schemas.microsoft.com/office/drawing/2014/main" id="{652400B9-8873-E9B0-4C65-9FD9B042A81D}"/>
              </a:ext>
            </a:extLst>
          </p:cNvPr>
          <p:cNvSpPr/>
          <p:nvPr userDrawn="1"/>
        </p:nvSpPr>
        <p:spPr>
          <a:xfrm>
            <a:off x="477519" y="6499636"/>
            <a:ext cx="3233347" cy="169277"/>
          </a:xfrm>
          <a:prstGeom prst="rect">
            <a:avLst/>
          </a:prstGeom>
        </p:spPr>
        <p:txBody>
          <a:bodyPr wrap="square" lIns="0" tIns="0" rIns="0" bIns="0">
            <a:spAutoFit/>
          </a:bodyPr>
          <a:lstStyle/>
          <a:p>
            <a:r>
              <a:rPr lang="en-US" sz="550" b="0" i="0" u="none" strike="noStrike" dirty="0">
                <a:solidFill>
                  <a:schemeClr val="tx1"/>
                </a:solidFill>
                <a:effectLst/>
                <a:latin typeface="Arial" panose="020B0604020202020204" pitchFamily="34" charset="0"/>
                <a:cs typeface="Arial" panose="020B0604020202020204" pitchFamily="34" charset="0"/>
              </a:rPr>
              <a:t>Services may include investment advisory services provided by FORVIS Wealth Advisors, LLC, an SEC-registered investment adviser, and/or accounting, tax, and related solutions provided by FORVIS, LLP.</a:t>
            </a:r>
            <a:endParaRPr lang="en-US" sz="55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8215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Option 4">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EFA13D-2189-42D8-89D2-A6309CF197B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74180BAF-B275-4560-9981-22A6E77F03CA}"/>
              </a:ext>
            </a:extLst>
          </p:cNvPr>
          <p:cNvSpPr>
            <a:spLocks noGrp="1"/>
          </p:cNvSpPr>
          <p:nvPr>
            <p:ph type="body" sz="quarter" idx="10" hasCustomPrompt="1"/>
          </p:nvPr>
        </p:nvSpPr>
        <p:spPr>
          <a:xfrm>
            <a:off x="476609" y="1580225"/>
            <a:ext cx="4095391" cy="3339186"/>
          </a:xfrm>
        </p:spPr>
        <p:txBody>
          <a:bodyPr anchor="ctr" anchorCtr="0">
            <a:normAutofit/>
          </a:bodyPr>
          <a:lstStyle>
            <a:lvl1pPr marL="0" indent="0">
              <a:buFontTx/>
              <a:buNone/>
              <a:defRPr sz="4000" b="1">
                <a:solidFill>
                  <a:schemeClr val="tx1"/>
                </a:solidFill>
              </a:defRPr>
            </a:lvl1pPr>
          </a:lstStyle>
          <a:p>
            <a:pPr lvl="0"/>
            <a:r>
              <a:rPr lang="en-US" dirty="0"/>
              <a:t>Click to add title</a:t>
            </a:r>
          </a:p>
        </p:txBody>
      </p:sp>
      <p:sp>
        <p:nvSpPr>
          <p:cNvPr id="2" name="Subtitle 2">
            <a:extLst>
              <a:ext uri="{FF2B5EF4-FFF2-40B4-BE49-F238E27FC236}">
                <a16:creationId xmlns:a16="http://schemas.microsoft.com/office/drawing/2014/main" id="{F0643AD6-5C9B-5EC1-CDDC-14A5785B01E0}"/>
              </a:ext>
            </a:extLst>
          </p:cNvPr>
          <p:cNvSpPr>
            <a:spLocks noGrp="1"/>
          </p:cNvSpPr>
          <p:nvPr>
            <p:ph type="subTitle" idx="1" hasCustomPrompt="1"/>
          </p:nvPr>
        </p:nvSpPr>
        <p:spPr>
          <a:xfrm>
            <a:off x="477077" y="4919412"/>
            <a:ext cx="3091623" cy="1238499"/>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presenter or dates here</a:t>
            </a:r>
          </a:p>
        </p:txBody>
      </p:sp>
      <p:sp>
        <p:nvSpPr>
          <p:cNvPr id="6" name="Rectangle 5">
            <a:extLst>
              <a:ext uri="{FF2B5EF4-FFF2-40B4-BE49-F238E27FC236}">
                <a16:creationId xmlns:a16="http://schemas.microsoft.com/office/drawing/2014/main" id="{652400B9-8873-E9B0-4C65-9FD9B042A81D}"/>
              </a:ext>
            </a:extLst>
          </p:cNvPr>
          <p:cNvSpPr/>
          <p:nvPr userDrawn="1"/>
        </p:nvSpPr>
        <p:spPr>
          <a:xfrm>
            <a:off x="477519" y="6499636"/>
            <a:ext cx="3233347" cy="169277"/>
          </a:xfrm>
          <a:prstGeom prst="rect">
            <a:avLst/>
          </a:prstGeom>
        </p:spPr>
        <p:txBody>
          <a:bodyPr wrap="square" lIns="0" tIns="0" rIns="0" bIns="0">
            <a:spAutoFit/>
          </a:bodyPr>
          <a:lstStyle/>
          <a:p>
            <a:r>
              <a:rPr lang="en-US" sz="550" b="0" i="0" u="none" strike="noStrike" dirty="0">
                <a:solidFill>
                  <a:schemeClr val="tx1"/>
                </a:solidFill>
                <a:effectLst/>
                <a:latin typeface="Arial" panose="020B0604020202020204" pitchFamily="34" charset="0"/>
                <a:cs typeface="Arial" panose="020B0604020202020204" pitchFamily="34" charset="0"/>
              </a:rPr>
              <a:t>Services may include investment advisory services provided by FORVIS Wealth Advisors, LLC, an SEC-registered investment adviser, and/or accounting, tax, and related solutions provided by FORVIS, LLP.</a:t>
            </a:r>
            <a:endParaRPr lang="en-US" sz="55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28548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Option 5">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EFA13D-2189-42D8-89D2-A6309CF197B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74180BAF-B275-4560-9981-22A6E77F03CA}"/>
              </a:ext>
            </a:extLst>
          </p:cNvPr>
          <p:cNvSpPr>
            <a:spLocks noGrp="1"/>
          </p:cNvSpPr>
          <p:nvPr>
            <p:ph type="body" sz="quarter" idx="10" hasCustomPrompt="1"/>
          </p:nvPr>
        </p:nvSpPr>
        <p:spPr>
          <a:xfrm>
            <a:off x="476609" y="1580225"/>
            <a:ext cx="4095391" cy="3339186"/>
          </a:xfrm>
        </p:spPr>
        <p:txBody>
          <a:bodyPr anchor="ctr" anchorCtr="0">
            <a:normAutofit/>
          </a:bodyPr>
          <a:lstStyle>
            <a:lvl1pPr marL="0" indent="0">
              <a:buFontTx/>
              <a:buNone/>
              <a:defRPr sz="4000" b="1">
                <a:solidFill>
                  <a:schemeClr val="tx1"/>
                </a:solidFill>
              </a:defRPr>
            </a:lvl1pPr>
          </a:lstStyle>
          <a:p>
            <a:pPr lvl="0"/>
            <a:r>
              <a:rPr lang="en-US" dirty="0"/>
              <a:t>Click to add title</a:t>
            </a:r>
          </a:p>
        </p:txBody>
      </p:sp>
      <p:sp>
        <p:nvSpPr>
          <p:cNvPr id="2" name="Subtitle 2">
            <a:extLst>
              <a:ext uri="{FF2B5EF4-FFF2-40B4-BE49-F238E27FC236}">
                <a16:creationId xmlns:a16="http://schemas.microsoft.com/office/drawing/2014/main" id="{F0643AD6-5C9B-5EC1-CDDC-14A5785B01E0}"/>
              </a:ext>
            </a:extLst>
          </p:cNvPr>
          <p:cNvSpPr>
            <a:spLocks noGrp="1"/>
          </p:cNvSpPr>
          <p:nvPr>
            <p:ph type="subTitle" idx="1" hasCustomPrompt="1"/>
          </p:nvPr>
        </p:nvSpPr>
        <p:spPr>
          <a:xfrm>
            <a:off x="477077" y="4919412"/>
            <a:ext cx="3091623" cy="1238499"/>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presenter or dates here</a:t>
            </a:r>
          </a:p>
        </p:txBody>
      </p:sp>
      <p:sp>
        <p:nvSpPr>
          <p:cNvPr id="6" name="Rectangle 5">
            <a:extLst>
              <a:ext uri="{FF2B5EF4-FFF2-40B4-BE49-F238E27FC236}">
                <a16:creationId xmlns:a16="http://schemas.microsoft.com/office/drawing/2014/main" id="{652400B9-8873-E9B0-4C65-9FD9B042A81D}"/>
              </a:ext>
            </a:extLst>
          </p:cNvPr>
          <p:cNvSpPr/>
          <p:nvPr userDrawn="1"/>
        </p:nvSpPr>
        <p:spPr>
          <a:xfrm>
            <a:off x="477519" y="6499636"/>
            <a:ext cx="3233347" cy="169277"/>
          </a:xfrm>
          <a:prstGeom prst="rect">
            <a:avLst/>
          </a:prstGeom>
        </p:spPr>
        <p:txBody>
          <a:bodyPr wrap="square" lIns="0" tIns="0" rIns="0" bIns="0">
            <a:spAutoFit/>
          </a:bodyPr>
          <a:lstStyle/>
          <a:p>
            <a:r>
              <a:rPr lang="en-US" sz="550" b="0" i="0" u="none" strike="noStrike" dirty="0">
                <a:solidFill>
                  <a:schemeClr val="tx1"/>
                </a:solidFill>
                <a:effectLst/>
                <a:latin typeface="Arial" panose="020B0604020202020204" pitchFamily="34" charset="0"/>
                <a:cs typeface="Arial" panose="020B0604020202020204" pitchFamily="34" charset="0"/>
              </a:rPr>
              <a:t>Services may include investment advisory services provided by FORVIS Wealth Advisors, LLC, an SEC-registered investment adviser, and/or accounting, tax, and related solutions provided by FORVIS, LLP.</a:t>
            </a:r>
            <a:endParaRPr lang="en-US" sz="55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0328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Slide Option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311874-DB7E-C41F-0951-4E8CE98DEDFD}"/>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85742A3-AA2B-4952-F461-AE1CD2ABEC8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1B032A3C-D05A-4F1A-29AD-91F65F37BAD5}"/>
              </a:ext>
            </a:extLst>
          </p:cNvPr>
          <p:cNvSpPr>
            <a:spLocks noGrp="1"/>
          </p:cNvSpPr>
          <p:nvPr>
            <p:ph type="sldNum" sz="quarter" idx="12"/>
          </p:nvPr>
        </p:nvSpPr>
        <p:spPr/>
        <p:txBody>
          <a:bodyPr/>
          <a:lstStyle>
            <a:lvl1pPr>
              <a:defRPr>
                <a:solidFill>
                  <a:schemeClr val="bg1"/>
                </a:solidFill>
              </a:defRPr>
            </a:lvl1pPr>
          </a:lstStyle>
          <a:p>
            <a:fld id="{B212C38A-D241-7041-9EFC-6446870ABFAA}" type="slidenum">
              <a:rPr lang="en-US" smtClean="0"/>
              <a:pPr/>
              <a:t>‹#›</a:t>
            </a:fld>
            <a:endParaRPr lang="en-US" dirty="0"/>
          </a:p>
        </p:txBody>
      </p:sp>
      <p:sp>
        <p:nvSpPr>
          <p:cNvPr id="9" name="TextBox 8">
            <a:extLst>
              <a:ext uri="{FF2B5EF4-FFF2-40B4-BE49-F238E27FC236}">
                <a16:creationId xmlns:a16="http://schemas.microsoft.com/office/drawing/2014/main" id="{BB612CD7-E032-B9D9-4165-B1E18A6455D9}"/>
              </a:ext>
            </a:extLst>
          </p:cNvPr>
          <p:cNvSpPr txBox="1"/>
          <p:nvPr userDrawn="1"/>
        </p:nvSpPr>
        <p:spPr>
          <a:xfrm>
            <a:off x="225286" y="1338469"/>
            <a:ext cx="2199862" cy="4784035"/>
          </a:xfrm>
          <a:prstGeom prst="rect">
            <a:avLst/>
          </a:prstGeom>
          <a:noFill/>
        </p:spPr>
        <p:txBody>
          <a:bodyPr wrap="square" lIns="0" tIns="0" rIns="0" bIns="91440" rtlCol="0">
            <a:noAutofit/>
          </a:bodyPr>
          <a:lstStyle/>
          <a:p>
            <a:pPr algn="r">
              <a:spcBef>
                <a:spcPts val="1000"/>
              </a:spcBef>
              <a:spcAft>
                <a:spcPts val="2400"/>
              </a:spcAft>
            </a:pPr>
            <a:endParaRPr lang="en-US" sz="1500" dirty="0">
              <a:solidFill>
                <a:schemeClr val="bg1"/>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414B05A9-E987-D1DF-83EF-D59B43A24892}"/>
              </a:ext>
            </a:extLst>
          </p:cNvPr>
          <p:cNvSpPr txBox="1">
            <a:spLocks/>
          </p:cNvSpPr>
          <p:nvPr userDrawn="1"/>
        </p:nvSpPr>
        <p:spPr>
          <a:xfrm>
            <a:off x="477520" y="0"/>
            <a:ext cx="7731760" cy="2194559"/>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mj-ea"/>
                <a:cs typeface="Arial" panose="020B0604020202020204" pitchFamily="34" charset="0"/>
              </a:defRPr>
            </a:lvl1pPr>
          </a:lstStyle>
          <a:p>
            <a:r>
              <a:rPr lang="en-US" dirty="0"/>
              <a:t>Agenda</a:t>
            </a:r>
          </a:p>
        </p:txBody>
      </p:sp>
      <p:sp>
        <p:nvSpPr>
          <p:cNvPr id="12" name="Content Placeholder 2">
            <a:extLst>
              <a:ext uri="{FF2B5EF4-FFF2-40B4-BE49-F238E27FC236}">
                <a16:creationId xmlns:a16="http://schemas.microsoft.com/office/drawing/2014/main" id="{9249B6EC-7E38-5D3A-815E-EBD1852A3F09}"/>
              </a:ext>
            </a:extLst>
          </p:cNvPr>
          <p:cNvSpPr>
            <a:spLocks noGrp="1"/>
          </p:cNvSpPr>
          <p:nvPr>
            <p:ph idx="1"/>
          </p:nvPr>
        </p:nvSpPr>
        <p:spPr>
          <a:xfrm>
            <a:off x="477520" y="2393424"/>
            <a:ext cx="11236959" cy="3643942"/>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Logo&#10;&#10;Description automatically generated">
            <a:extLst>
              <a:ext uri="{FF2B5EF4-FFF2-40B4-BE49-F238E27FC236}">
                <a16:creationId xmlns:a16="http://schemas.microsoft.com/office/drawing/2014/main" id="{4233CF2B-1F0F-8C2A-7DD7-8861B5A5318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042115"/>
            <a:ext cx="1359445" cy="461540"/>
          </a:xfrm>
          <a:prstGeom prst="rect">
            <a:avLst/>
          </a:prstGeom>
        </p:spPr>
      </p:pic>
      <p:sp>
        <p:nvSpPr>
          <p:cNvPr id="4" name="Rectangle 3">
            <a:extLst>
              <a:ext uri="{FF2B5EF4-FFF2-40B4-BE49-F238E27FC236}">
                <a16:creationId xmlns:a16="http://schemas.microsoft.com/office/drawing/2014/main" id="{AEAD4E02-FDAC-C1C5-9153-FA1A00F19610}"/>
              </a:ext>
            </a:extLst>
          </p:cNvPr>
          <p:cNvSpPr/>
          <p:nvPr userDrawn="1"/>
        </p:nvSpPr>
        <p:spPr>
          <a:xfrm>
            <a:off x="477519" y="6737085"/>
            <a:ext cx="10005424" cy="76944"/>
          </a:xfrm>
          <a:prstGeom prst="rect">
            <a:avLst/>
          </a:prstGeom>
        </p:spPr>
        <p:txBody>
          <a:bodyPr wrap="square" lIns="0" tIns="0" rIns="0" bIns="0">
            <a:spAutoFit/>
          </a:bodyPr>
          <a:lstStyle/>
          <a:p>
            <a:r>
              <a:rPr lang="en-US" sz="500" b="0" i="0" u="none" strike="noStrike" dirty="0">
                <a:solidFill>
                  <a:schemeClr val="bg1"/>
                </a:solidFill>
                <a:effectLst/>
                <a:latin typeface="Arial" panose="020B0604020202020204" pitchFamily="34" charset="0"/>
                <a:cs typeface="Arial" panose="020B0604020202020204" pitchFamily="34" charset="0"/>
              </a:rPr>
              <a:t>Services may include investment advisory services provided by FORVIS Wealth Advisors, LLC, an SEC-registered investment adviser, and/or accounting, tax, and related solutions provided by FORVIS, LLP.</a:t>
            </a:r>
            <a:endParaRPr lang="en-US" sz="500" b="0" dirty="0">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A61F892-0E4F-EBEC-DCAA-BD88DFC8FBAD}"/>
              </a:ext>
            </a:extLst>
          </p:cNvPr>
          <p:cNvSpPr/>
          <p:nvPr userDrawn="1"/>
        </p:nvSpPr>
        <p:spPr>
          <a:xfrm>
            <a:off x="477519" y="6569481"/>
            <a:ext cx="3677231" cy="288519"/>
          </a:xfrm>
          <a:prstGeom prst="rect">
            <a:avLst/>
          </a:prstGeom>
        </p:spPr>
        <p:txBody>
          <a:bodyPr lIns="0" tIns="0" rIns="0" bIns="0" anchor="ctr" anchorCtr="0">
            <a:noAutofit/>
          </a:bodyPr>
          <a:lstStyle/>
          <a:p>
            <a:r>
              <a:rPr lang="en-US" sz="550" b="0" i="0" u="none" strike="noStrike" dirty="0">
                <a:solidFill>
                  <a:srgbClr val="606264"/>
                </a:solidFill>
                <a:effectLst/>
                <a:latin typeface="Arial" panose="020B0604020202020204" pitchFamily="34" charset="0"/>
                <a:cs typeface="Arial" panose="020B0604020202020204" pitchFamily="34" charset="0"/>
              </a:rPr>
              <a:t>Services may include investment advisory services provided by FORVIS Wealth Advisors, LLC, an SEC-registered investment adviser, and/or accounting, tax, and related solutions provided by FORVIS, LLP.</a:t>
            </a:r>
          </a:p>
          <a:p>
            <a:endParaRPr lang="en-US" sz="550" b="0" i="0" u="none" strike="noStrike" dirty="0">
              <a:solidFill>
                <a:srgbClr val="606264"/>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4629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Slide Option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311874-DB7E-C41F-0951-4E8CE98DEDFD}"/>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85742A3-AA2B-4952-F461-AE1CD2ABEC8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6" name="Slide Number Placeholder 5">
            <a:extLst>
              <a:ext uri="{FF2B5EF4-FFF2-40B4-BE49-F238E27FC236}">
                <a16:creationId xmlns:a16="http://schemas.microsoft.com/office/drawing/2014/main" id="{1B032A3C-D05A-4F1A-29AD-91F65F37BAD5}"/>
              </a:ext>
            </a:extLst>
          </p:cNvPr>
          <p:cNvSpPr>
            <a:spLocks noGrp="1"/>
          </p:cNvSpPr>
          <p:nvPr>
            <p:ph type="sldNum" sz="quarter" idx="12"/>
          </p:nvPr>
        </p:nvSpPr>
        <p:spPr/>
        <p:txBody>
          <a:bodyPr/>
          <a:lstStyle>
            <a:lvl1pPr>
              <a:defRPr>
                <a:solidFill>
                  <a:schemeClr val="tx1"/>
                </a:solidFill>
              </a:defRPr>
            </a:lvl1pPr>
          </a:lstStyle>
          <a:p>
            <a:fld id="{B212C38A-D241-7041-9EFC-6446870ABFAA}" type="slidenum">
              <a:rPr lang="en-US" smtClean="0"/>
              <a:pPr/>
              <a:t>‹#›</a:t>
            </a:fld>
            <a:endParaRPr lang="en-US" dirty="0"/>
          </a:p>
        </p:txBody>
      </p:sp>
      <p:sp>
        <p:nvSpPr>
          <p:cNvPr id="9" name="TextBox 8">
            <a:extLst>
              <a:ext uri="{FF2B5EF4-FFF2-40B4-BE49-F238E27FC236}">
                <a16:creationId xmlns:a16="http://schemas.microsoft.com/office/drawing/2014/main" id="{BB612CD7-E032-B9D9-4165-B1E18A6455D9}"/>
              </a:ext>
            </a:extLst>
          </p:cNvPr>
          <p:cNvSpPr txBox="1"/>
          <p:nvPr userDrawn="1"/>
        </p:nvSpPr>
        <p:spPr>
          <a:xfrm>
            <a:off x="225286" y="1338469"/>
            <a:ext cx="2199862" cy="4784035"/>
          </a:xfrm>
          <a:prstGeom prst="rect">
            <a:avLst/>
          </a:prstGeom>
          <a:noFill/>
        </p:spPr>
        <p:txBody>
          <a:bodyPr wrap="square" lIns="0" tIns="0" rIns="0" bIns="91440" rtlCol="0">
            <a:noAutofit/>
          </a:bodyPr>
          <a:lstStyle/>
          <a:p>
            <a:pPr algn="r">
              <a:spcBef>
                <a:spcPts val="1000"/>
              </a:spcBef>
              <a:spcAft>
                <a:spcPts val="2400"/>
              </a:spcAft>
            </a:pPr>
            <a:endParaRPr lang="en-US" sz="1500" dirty="0">
              <a:solidFill>
                <a:schemeClr val="bg1"/>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414B05A9-E987-D1DF-83EF-D59B43A24892}"/>
              </a:ext>
            </a:extLst>
          </p:cNvPr>
          <p:cNvSpPr txBox="1">
            <a:spLocks/>
          </p:cNvSpPr>
          <p:nvPr userDrawn="1"/>
        </p:nvSpPr>
        <p:spPr>
          <a:xfrm>
            <a:off x="477520" y="0"/>
            <a:ext cx="7731760" cy="2194559"/>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mj-ea"/>
                <a:cs typeface="Arial" panose="020B0604020202020204" pitchFamily="34" charset="0"/>
              </a:defRPr>
            </a:lvl1pPr>
          </a:lstStyle>
          <a:p>
            <a:r>
              <a:rPr lang="en-US" dirty="0"/>
              <a:t>Agenda</a:t>
            </a:r>
          </a:p>
        </p:txBody>
      </p:sp>
      <p:sp>
        <p:nvSpPr>
          <p:cNvPr id="12" name="Content Placeholder 2">
            <a:extLst>
              <a:ext uri="{FF2B5EF4-FFF2-40B4-BE49-F238E27FC236}">
                <a16:creationId xmlns:a16="http://schemas.microsoft.com/office/drawing/2014/main" id="{9249B6EC-7E38-5D3A-815E-EBD1852A3F09}"/>
              </a:ext>
            </a:extLst>
          </p:cNvPr>
          <p:cNvSpPr>
            <a:spLocks noGrp="1"/>
          </p:cNvSpPr>
          <p:nvPr>
            <p:ph idx="1"/>
          </p:nvPr>
        </p:nvSpPr>
        <p:spPr>
          <a:xfrm>
            <a:off x="477520" y="2393424"/>
            <a:ext cx="11236959" cy="3643942"/>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Logo&#10;&#10;Description automatically generated">
            <a:extLst>
              <a:ext uri="{FF2B5EF4-FFF2-40B4-BE49-F238E27FC236}">
                <a16:creationId xmlns:a16="http://schemas.microsoft.com/office/drawing/2014/main" id="{4233CF2B-1F0F-8C2A-7DD7-8861B5A5318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042115"/>
            <a:ext cx="1359445" cy="461540"/>
          </a:xfrm>
          <a:prstGeom prst="rect">
            <a:avLst/>
          </a:prstGeom>
        </p:spPr>
      </p:pic>
      <p:sp>
        <p:nvSpPr>
          <p:cNvPr id="4" name="Rectangle 3">
            <a:extLst>
              <a:ext uri="{FF2B5EF4-FFF2-40B4-BE49-F238E27FC236}">
                <a16:creationId xmlns:a16="http://schemas.microsoft.com/office/drawing/2014/main" id="{AEAD4E02-FDAC-C1C5-9153-FA1A00F19610}"/>
              </a:ext>
            </a:extLst>
          </p:cNvPr>
          <p:cNvSpPr/>
          <p:nvPr userDrawn="1"/>
        </p:nvSpPr>
        <p:spPr>
          <a:xfrm>
            <a:off x="477519" y="6737085"/>
            <a:ext cx="10005424" cy="76944"/>
          </a:xfrm>
          <a:prstGeom prst="rect">
            <a:avLst/>
          </a:prstGeom>
        </p:spPr>
        <p:txBody>
          <a:bodyPr wrap="square" lIns="0" tIns="0" rIns="0" bIns="0">
            <a:spAutoFit/>
          </a:bodyPr>
          <a:lstStyle/>
          <a:p>
            <a:r>
              <a:rPr lang="en-US" sz="500" b="0" i="0" u="none" strike="noStrike" dirty="0">
                <a:solidFill>
                  <a:schemeClr val="bg1"/>
                </a:solidFill>
                <a:effectLst/>
                <a:latin typeface="Arial" panose="020B0604020202020204" pitchFamily="34" charset="0"/>
                <a:cs typeface="Arial" panose="020B0604020202020204" pitchFamily="34" charset="0"/>
              </a:rPr>
              <a:t>Services may include investment advisory services provided by FORVIS Wealth Advisors, LLC, an SEC-registered investment adviser, and/or accounting, tax, and related solutions provided by FORVIS, LLP.</a:t>
            </a:r>
            <a:endParaRPr lang="en-US" sz="500" b="0" dirty="0">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A61F892-0E4F-EBEC-DCAA-BD88DFC8FBAD}"/>
              </a:ext>
            </a:extLst>
          </p:cNvPr>
          <p:cNvSpPr/>
          <p:nvPr userDrawn="1"/>
        </p:nvSpPr>
        <p:spPr>
          <a:xfrm>
            <a:off x="477519" y="6569481"/>
            <a:ext cx="3677231" cy="288519"/>
          </a:xfrm>
          <a:prstGeom prst="rect">
            <a:avLst/>
          </a:prstGeom>
        </p:spPr>
        <p:txBody>
          <a:bodyPr lIns="0" tIns="0" rIns="0" bIns="0" anchor="ctr" anchorCtr="0">
            <a:noAutofit/>
          </a:bodyPr>
          <a:lstStyle/>
          <a:p>
            <a:r>
              <a:rPr lang="en-US" sz="550" b="0" i="0" u="none" strike="noStrike" dirty="0">
                <a:solidFill>
                  <a:srgbClr val="606264"/>
                </a:solidFill>
                <a:effectLst/>
                <a:latin typeface="Arial" panose="020B0604020202020204" pitchFamily="34" charset="0"/>
                <a:cs typeface="Arial" panose="020B0604020202020204" pitchFamily="34" charset="0"/>
              </a:rPr>
              <a:t>Services may include investment advisory services provided by FORVIS Wealth Advisors, LLC, an SEC-registered investment adviser, and/or accounting, tax, and related solutions provided by FORVIS, LLP.</a:t>
            </a:r>
          </a:p>
          <a:p>
            <a:endParaRPr lang="en-US" sz="550" b="0" i="0" u="none" strike="noStrike" dirty="0">
              <a:solidFill>
                <a:srgbClr val="606264"/>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7701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ternative Layout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5CA0C01-F7FE-22E4-04C5-E81981FD8660}"/>
              </a:ext>
            </a:extLst>
          </p:cNvPr>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DE2F327-34B6-2CB3-1CA0-529E7259A88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253331"/>
            <a:ext cx="11236959" cy="4784035"/>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Logo&#10;&#10;Description automatically generated">
            <a:extLst>
              <a:ext uri="{FF2B5EF4-FFF2-40B4-BE49-F238E27FC236}">
                <a16:creationId xmlns:a16="http://schemas.microsoft.com/office/drawing/2014/main" id="{63A37987-D516-76DC-EC80-4CEE5669CB9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042115"/>
            <a:ext cx="1359445" cy="461540"/>
          </a:xfrm>
          <a:prstGeom prst="rect">
            <a:avLst/>
          </a:prstGeom>
        </p:spPr>
      </p:pic>
      <p:sp>
        <p:nvSpPr>
          <p:cNvPr id="10" name="Rectangle 9">
            <a:extLst>
              <a:ext uri="{FF2B5EF4-FFF2-40B4-BE49-F238E27FC236}">
                <a16:creationId xmlns:a16="http://schemas.microsoft.com/office/drawing/2014/main" id="{F784792E-0E55-2F2F-CFA3-7F2D59AB2282}"/>
              </a:ext>
            </a:extLst>
          </p:cNvPr>
          <p:cNvSpPr/>
          <p:nvPr userDrawn="1"/>
        </p:nvSpPr>
        <p:spPr>
          <a:xfrm>
            <a:off x="477519" y="6737085"/>
            <a:ext cx="10005424" cy="84639"/>
          </a:xfrm>
          <a:prstGeom prst="rect">
            <a:avLst/>
          </a:prstGeom>
        </p:spPr>
        <p:txBody>
          <a:bodyPr wrap="square"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Services may include investment advisory services provided by FORVIS Wealth Advisors, LLC, an SEC-registered investment adviser, and/or accounting, tax, and related solutions provided by FORVIS, LLP.</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7080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lternative Layou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3AA135-9E19-69F3-1233-089A7EA6C45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DE2F327-34B6-2CB3-1CA0-529E7259A88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a:xfrm>
            <a:off x="477520" y="1"/>
            <a:ext cx="11236960" cy="1574800"/>
          </a:xfrm>
        </p:spPr>
        <p:txBody>
          <a:bodyPr/>
          <a:lstStyle>
            <a:lvl1pPr>
              <a:defRPr>
                <a:solidFill>
                  <a:schemeClr val="tx1"/>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838960"/>
            <a:ext cx="11236959" cy="4198406"/>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Logo&#10;&#10;Description automatically generated">
            <a:extLst>
              <a:ext uri="{FF2B5EF4-FFF2-40B4-BE49-F238E27FC236}">
                <a16:creationId xmlns:a16="http://schemas.microsoft.com/office/drawing/2014/main" id="{182AD9B6-F10E-5D56-C952-A1F9A5296A6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042115"/>
            <a:ext cx="1359445" cy="461540"/>
          </a:xfrm>
          <a:prstGeom prst="rect">
            <a:avLst/>
          </a:prstGeom>
        </p:spPr>
      </p:pic>
      <p:sp>
        <p:nvSpPr>
          <p:cNvPr id="10" name="Rectangle 9">
            <a:extLst>
              <a:ext uri="{FF2B5EF4-FFF2-40B4-BE49-F238E27FC236}">
                <a16:creationId xmlns:a16="http://schemas.microsoft.com/office/drawing/2014/main" id="{971BDCF1-E953-983B-8422-EB5EE4CCAE89}"/>
              </a:ext>
            </a:extLst>
          </p:cNvPr>
          <p:cNvSpPr/>
          <p:nvPr userDrawn="1"/>
        </p:nvSpPr>
        <p:spPr>
          <a:xfrm>
            <a:off x="477519" y="6737085"/>
            <a:ext cx="10005424" cy="84639"/>
          </a:xfrm>
          <a:prstGeom prst="rect">
            <a:avLst/>
          </a:prstGeom>
        </p:spPr>
        <p:txBody>
          <a:bodyPr wrap="square"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Services may include investment advisory services provided by FORVIS Wealth Advisors, LLC, an SEC-registered investment adviser, and/or accounting, tax, and related solutions provided by FORVIS, LLP.</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2046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lternative Layout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51E0B7-44D0-A77E-026E-AC0C4E1F2BA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DE2F327-34B6-2CB3-1CA0-529E7259A88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hasCustomPrompt="1"/>
          </p:nvPr>
        </p:nvSpPr>
        <p:spPr>
          <a:xfrm>
            <a:off x="477518" y="229313"/>
            <a:ext cx="3535680" cy="903445"/>
          </a:xfrm>
        </p:spPr>
        <p:txBody>
          <a:bodyPr/>
          <a:lstStyle>
            <a:lvl1pPr>
              <a:defRPr>
                <a:solidFill>
                  <a:schemeClr val="tx1"/>
                </a:solidFill>
              </a:defRPr>
            </a:lvl1pPr>
          </a:lstStyle>
          <a:p>
            <a:r>
              <a:rPr lang="en-US" dirty="0"/>
              <a:t>Sidebar</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846320" y="229313"/>
            <a:ext cx="6868159" cy="5808053"/>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0378B196-8888-2487-DCA4-C945AC17871A}"/>
              </a:ext>
            </a:extLst>
          </p:cNvPr>
          <p:cNvSpPr>
            <a:spLocks noGrp="1"/>
          </p:cNvSpPr>
          <p:nvPr>
            <p:ph idx="13"/>
          </p:nvPr>
        </p:nvSpPr>
        <p:spPr>
          <a:xfrm>
            <a:off x="477518" y="1253331"/>
            <a:ext cx="3535679" cy="4784035"/>
          </a:xfrm>
        </p:spPr>
        <p:txBody>
          <a:bodyPr>
            <a:normAutofit/>
          </a:bodyPr>
          <a:lstStyle>
            <a:lvl1pPr marL="0" indent="0" algn="l">
              <a:spcAft>
                <a:spcPts val="3000"/>
              </a:spcAft>
              <a:buNone/>
              <a:defRPr sz="2000" b="0" i="0">
                <a:solidFill>
                  <a:schemeClr val="tx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1" name="Rectangle 10">
            <a:extLst>
              <a:ext uri="{FF2B5EF4-FFF2-40B4-BE49-F238E27FC236}">
                <a16:creationId xmlns:a16="http://schemas.microsoft.com/office/drawing/2014/main" id="{E7FFD8CA-83AB-B2F6-D4F2-2BB5F8D510C9}"/>
              </a:ext>
            </a:extLst>
          </p:cNvPr>
          <p:cNvSpPr/>
          <p:nvPr userDrawn="1"/>
        </p:nvSpPr>
        <p:spPr>
          <a:xfrm>
            <a:off x="4678532" y="6737085"/>
            <a:ext cx="7035947" cy="169277"/>
          </a:xfrm>
          <a:prstGeom prst="rect">
            <a:avLst/>
          </a:prstGeom>
        </p:spPr>
        <p:txBody>
          <a:bodyPr wrap="square" lIns="0" tIns="0" rIns="0" bIns="0">
            <a:spAutoFit/>
          </a:bodyPr>
          <a:lstStyle/>
          <a:p>
            <a:pPr algn="r"/>
            <a:r>
              <a:rPr lang="en-US" sz="550" b="0" i="0" u="none" strike="noStrike" dirty="0">
                <a:solidFill>
                  <a:schemeClr val="bg1"/>
                </a:solidFill>
                <a:effectLst/>
                <a:latin typeface="Arial" panose="020B0604020202020204" pitchFamily="34" charset="0"/>
                <a:cs typeface="Arial" panose="020B0604020202020204" pitchFamily="34" charset="0"/>
              </a:rPr>
              <a:t>Services may include investment advisory services provided by FORVIS Wealth Advisors, LLC, an SEC-registered investment adviser, and/or accounting, tax, and related solutions provided by FORVIS, LLP.</a:t>
            </a:r>
          </a:p>
          <a:p>
            <a:pPr algn="r"/>
            <a:endParaRPr lang="en-US" sz="550" b="0" i="0" u="none" strike="noStrike" dirty="0">
              <a:solidFill>
                <a:schemeClr val="bg1"/>
              </a:solidFill>
              <a:effectLst/>
              <a:latin typeface="Arial" panose="020B0604020202020204" pitchFamily="34" charset="0"/>
              <a:cs typeface="Arial" panose="020B0604020202020204" pitchFamily="34" charset="0"/>
            </a:endParaRPr>
          </a:p>
        </p:txBody>
      </p:sp>
      <p:pic>
        <p:nvPicPr>
          <p:cNvPr id="8" name="Picture 7" descr="Logo&#10;&#10;Description automatically generated">
            <a:extLst>
              <a:ext uri="{FF2B5EF4-FFF2-40B4-BE49-F238E27FC236}">
                <a16:creationId xmlns:a16="http://schemas.microsoft.com/office/drawing/2014/main" id="{8C54D53D-5F6C-5E72-0426-65E9BAA6011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046575"/>
            <a:ext cx="1359445" cy="461540"/>
          </a:xfrm>
          <a:prstGeom prst="rect">
            <a:avLst/>
          </a:prstGeom>
        </p:spPr>
      </p:pic>
    </p:spTree>
    <p:extLst>
      <p:ext uri="{BB962C8B-B14F-4D97-AF65-F5344CB8AC3E}">
        <p14:creationId xmlns:p14="http://schemas.microsoft.com/office/powerpoint/2010/main" val="587208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lling Questio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9CB58B-30FC-570D-7D17-06C6FFFE83D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2C9FC29-F210-ACE0-3839-AFB26854AB5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hasCustomPrompt="1"/>
          </p:nvPr>
        </p:nvSpPr>
        <p:spPr>
          <a:xfrm>
            <a:off x="477521" y="580942"/>
            <a:ext cx="2411454" cy="440193"/>
          </a:xfrm>
        </p:spPr>
        <p:txBody>
          <a:bodyPr tIns="0" bIns="0">
            <a:noAutofit/>
          </a:bodyPr>
          <a:lstStyle>
            <a:lvl1pPr>
              <a:defRPr sz="4000" spc="300">
                <a:solidFill>
                  <a:schemeClr val="bg1"/>
                </a:solidFill>
              </a:defRPr>
            </a:lvl1pPr>
          </a:lstStyle>
          <a:p>
            <a:r>
              <a:rPr lang="en-US" dirty="0"/>
              <a:t>Polling</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a:p>
        </p:txBody>
      </p:sp>
      <p:sp>
        <p:nvSpPr>
          <p:cNvPr id="8" name="Content Placeholder 2">
            <a:extLst>
              <a:ext uri="{FF2B5EF4-FFF2-40B4-BE49-F238E27FC236}">
                <a16:creationId xmlns:a16="http://schemas.microsoft.com/office/drawing/2014/main" id="{34BA1AB8-831A-AF61-52F2-7CD1A394D520}"/>
              </a:ext>
            </a:extLst>
          </p:cNvPr>
          <p:cNvSpPr>
            <a:spLocks noGrp="1"/>
          </p:cNvSpPr>
          <p:nvPr>
            <p:ph idx="13"/>
          </p:nvPr>
        </p:nvSpPr>
        <p:spPr>
          <a:xfrm>
            <a:off x="3366496" y="568407"/>
            <a:ext cx="8653670" cy="465263"/>
          </a:xfrm>
        </p:spPr>
        <p:txBody>
          <a:bodyPr tIns="0" bIns="0" anchor="ctr" anchorCtr="0">
            <a:noAutofit/>
          </a:bodyPr>
          <a:lstStyle>
            <a:lvl1pPr marL="0" indent="0">
              <a:spcAft>
                <a:spcPts val="300"/>
              </a:spcAft>
              <a:buNone/>
              <a:defRPr sz="4000" b="1" i="0">
                <a:latin typeface="Arial" panose="020B0604020202020204" pitchFamily="34" charset="0"/>
                <a:cs typeface="Arial" panose="020B0604020202020204" pitchFamily="34" charset="0"/>
              </a:defRPr>
            </a:lvl1pPr>
            <a:lvl2pPr>
              <a:spcAft>
                <a:spcPts val="300"/>
              </a:spcAft>
              <a:defRPr/>
            </a:lvl2pPr>
          </a:lstStyle>
          <a:p>
            <a:pPr lvl="0"/>
            <a:r>
              <a:rPr lang="en-US" dirty="0"/>
              <a:t>Click to edit Master text styles</a:t>
            </a:r>
          </a:p>
        </p:txBody>
      </p:sp>
      <p:pic>
        <p:nvPicPr>
          <p:cNvPr id="4" name="Picture 3" descr="Logo&#10;&#10;Description automatically generated">
            <a:extLst>
              <a:ext uri="{FF2B5EF4-FFF2-40B4-BE49-F238E27FC236}">
                <a16:creationId xmlns:a16="http://schemas.microsoft.com/office/drawing/2014/main" id="{4C5E6CB8-1AB2-AFA6-D0AD-865D9B655D4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042115"/>
            <a:ext cx="1359445" cy="461540"/>
          </a:xfrm>
          <a:prstGeom prst="rect">
            <a:avLst/>
          </a:prstGeom>
        </p:spPr>
      </p:pic>
      <p:sp>
        <p:nvSpPr>
          <p:cNvPr id="9" name="Rectangle 8">
            <a:extLst>
              <a:ext uri="{FF2B5EF4-FFF2-40B4-BE49-F238E27FC236}">
                <a16:creationId xmlns:a16="http://schemas.microsoft.com/office/drawing/2014/main" id="{CA88AACB-A1BE-C838-B878-4FE1AB23AFF6}"/>
              </a:ext>
            </a:extLst>
          </p:cNvPr>
          <p:cNvSpPr/>
          <p:nvPr userDrawn="1"/>
        </p:nvSpPr>
        <p:spPr>
          <a:xfrm>
            <a:off x="477519" y="6737085"/>
            <a:ext cx="10005424" cy="84639"/>
          </a:xfrm>
          <a:prstGeom prst="rect">
            <a:avLst/>
          </a:prstGeom>
        </p:spPr>
        <p:txBody>
          <a:bodyPr wrap="square"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Services may include investment advisory services provided by FORVIS Wealth Advisors, LLC, an SEC-registered investment adviser, and/or accounting, tax, and related solutions provided by FORVIS, LLP.</a:t>
            </a:r>
            <a:endParaRPr lang="en-US" sz="550" b="0" dirty="0">
              <a:solidFill>
                <a:schemeClr val="bg1"/>
              </a:solidFill>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E1AED36E-FB55-C0F5-1117-A26A0AD93933}"/>
              </a:ext>
            </a:extLst>
          </p:cNvPr>
          <p:cNvSpPr>
            <a:spLocks noGrp="1"/>
          </p:cNvSpPr>
          <p:nvPr>
            <p:ph idx="1"/>
          </p:nvPr>
        </p:nvSpPr>
        <p:spPr>
          <a:xfrm>
            <a:off x="477520" y="1631186"/>
            <a:ext cx="11236959" cy="1060174"/>
          </a:xfrm>
        </p:spPr>
        <p:txBody>
          <a:bodyPr anchor="ctr" anchorCtr="0">
            <a:normAutofit/>
          </a:bodyPr>
          <a:lstStyle>
            <a:lvl1pPr marL="0" indent="0">
              <a:spcAft>
                <a:spcPts val="300"/>
              </a:spcAft>
              <a:buNone/>
              <a:defRPr sz="2500" b="1"/>
            </a:lvl1pPr>
            <a:lvl2pPr>
              <a:spcAft>
                <a:spcPts val="300"/>
              </a:spcAft>
              <a:defRPr/>
            </a:lvl2pPr>
          </a:lstStyle>
          <a:p>
            <a:pPr lvl="0"/>
            <a:r>
              <a:rPr lang="en-US" dirty="0"/>
              <a:t>Click to edit Master text styles</a:t>
            </a:r>
          </a:p>
        </p:txBody>
      </p:sp>
      <p:sp>
        <p:nvSpPr>
          <p:cNvPr id="11" name="Content Placeholder 2">
            <a:extLst>
              <a:ext uri="{FF2B5EF4-FFF2-40B4-BE49-F238E27FC236}">
                <a16:creationId xmlns:a16="http://schemas.microsoft.com/office/drawing/2014/main" id="{3BD5B146-D6D2-2CA7-BB65-401A1336D925}"/>
              </a:ext>
            </a:extLst>
          </p:cNvPr>
          <p:cNvSpPr>
            <a:spLocks noGrp="1"/>
          </p:cNvSpPr>
          <p:nvPr>
            <p:ph idx="14"/>
          </p:nvPr>
        </p:nvSpPr>
        <p:spPr>
          <a:xfrm>
            <a:off x="1364974" y="2901157"/>
            <a:ext cx="10349505" cy="608883"/>
          </a:xfr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pic>
        <p:nvPicPr>
          <p:cNvPr id="13" name="Picture 12">
            <a:extLst>
              <a:ext uri="{FF2B5EF4-FFF2-40B4-BE49-F238E27FC236}">
                <a16:creationId xmlns:a16="http://schemas.microsoft.com/office/drawing/2014/main" id="{D9F5F3C4-8919-AF71-2397-41EEAC7853F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31754" y="3030394"/>
            <a:ext cx="217511" cy="352287"/>
          </a:xfrm>
          <a:prstGeom prst="rect">
            <a:avLst/>
          </a:prstGeom>
        </p:spPr>
      </p:pic>
      <p:sp>
        <p:nvSpPr>
          <p:cNvPr id="25" name="Content Placeholder 2">
            <a:extLst>
              <a:ext uri="{FF2B5EF4-FFF2-40B4-BE49-F238E27FC236}">
                <a16:creationId xmlns:a16="http://schemas.microsoft.com/office/drawing/2014/main" id="{F992B656-2C1E-F412-8389-E8087DD46D99}"/>
              </a:ext>
            </a:extLst>
          </p:cNvPr>
          <p:cNvSpPr>
            <a:spLocks noGrp="1"/>
          </p:cNvSpPr>
          <p:nvPr>
            <p:ph idx="15"/>
          </p:nvPr>
        </p:nvSpPr>
        <p:spPr>
          <a:xfrm>
            <a:off x="1364974" y="3663157"/>
            <a:ext cx="10349505" cy="608883"/>
          </a:xfr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sp>
        <p:nvSpPr>
          <p:cNvPr id="26" name="Content Placeholder 2">
            <a:extLst>
              <a:ext uri="{FF2B5EF4-FFF2-40B4-BE49-F238E27FC236}">
                <a16:creationId xmlns:a16="http://schemas.microsoft.com/office/drawing/2014/main" id="{87C0566D-ED9F-5E2F-4975-BF0E6937381B}"/>
              </a:ext>
            </a:extLst>
          </p:cNvPr>
          <p:cNvSpPr>
            <a:spLocks noGrp="1"/>
          </p:cNvSpPr>
          <p:nvPr>
            <p:ph idx="16"/>
          </p:nvPr>
        </p:nvSpPr>
        <p:spPr>
          <a:xfrm>
            <a:off x="1364974" y="4420504"/>
            <a:ext cx="10349505" cy="608883"/>
          </a:xfr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sp>
        <p:nvSpPr>
          <p:cNvPr id="27" name="Content Placeholder 2">
            <a:extLst>
              <a:ext uri="{FF2B5EF4-FFF2-40B4-BE49-F238E27FC236}">
                <a16:creationId xmlns:a16="http://schemas.microsoft.com/office/drawing/2014/main" id="{5B405ACC-BBC3-37EB-4A8E-1D507EC18E4B}"/>
              </a:ext>
            </a:extLst>
          </p:cNvPr>
          <p:cNvSpPr>
            <a:spLocks noGrp="1"/>
          </p:cNvSpPr>
          <p:nvPr>
            <p:ph idx="17"/>
          </p:nvPr>
        </p:nvSpPr>
        <p:spPr>
          <a:xfrm>
            <a:off x="1364974" y="5199802"/>
            <a:ext cx="10349505" cy="608883"/>
          </a:xfr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sp>
        <p:nvSpPr>
          <p:cNvPr id="28" name="Content Placeholder 2">
            <a:extLst>
              <a:ext uri="{FF2B5EF4-FFF2-40B4-BE49-F238E27FC236}">
                <a16:creationId xmlns:a16="http://schemas.microsoft.com/office/drawing/2014/main" id="{A940B0FA-F196-FFB9-460E-7EC265003400}"/>
              </a:ext>
            </a:extLst>
          </p:cNvPr>
          <p:cNvSpPr>
            <a:spLocks noGrp="1"/>
          </p:cNvSpPr>
          <p:nvPr>
            <p:ph idx="18"/>
          </p:nvPr>
        </p:nvSpPr>
        <p:spPr>
          <a:xfrm>
            <a:off x="477520" y="2901157"/>
            <a:ext cx="467043" cy="608883"/>
          </a:xfrm>
        </p:spPr>
        <p:txBody>
          <a:bodyPr anchor="ctr" anchorCtr="0">
            <a:normAutofit/>
          </a:bodyPr>
          <a:lstStyle>
            <a:lvl1pPr marL="0" indent="0">
              <a:spcAft>
                <a:spcPts val="300"/>
              </a:spcAft>
              <a:buNone/>
              <a:defRPr sz="2000" b="1"/>
            </a:lvl1pPr>
            <a:lvl2pPr>
              <a:spcAft>
                <a:spcPts val="300"/>
              </a:spcAft>
              <a:defRPr/>
            </a:lvl2pPr>
          </a:lstStyle>
          <a:p>
            <a:pPr lvl="0"/>
            <a:r>
              <a:rPr lang="en-US" dirty="0"/>
              <a:t>Click to edit Master text styles</a:t>
            </a:r>
          </a:p>
        </p:txBody>
      </p:sp>
      <p:pic>
        <p:nvPicPr>
          <p:cNvPr id="29" name="Picture 28">
            <a:extLst>
              <a:ext uri="{FF2B5EF4-FFF2-40B4-BE49-F238E27FC236}">
                <a16:creationId xmlns:a16="http://schemas.microsoft.com/office/drawing/2014/main" id="{25B869B3-39D6-8FDD-C082-9FC3B22500D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31754" y="3792394"/>
            <a:ext cx="217511" cy="352287"/>
          </a:xfrm>
          <a:prstGeom prst="rect">
            <a:avLst/>
          </a:prstGeom>
        </p:spPr>
      </p:pic>
      <p:sp>
        <p:nvSpPr>
          <p:cNvPr id="30" name="Content Placeholder 2">
            <a:extLst>
              <a:ext uri="{FF2B5EF4-FFF2-40B4-BE49-F238E27FC236}">
                <a16:creationId xmlns:a16="http://schemas.microsoft.com/office/drawing/2014/main" id="{33C17B86-888F-C61D-AC27-1AEC7D64D06A}"/>
              </a:ext>
            </a:extLst>
          </p:cNvPr>
          <p:cNvSpPr>
            <a:spLocks noGrp="1"/>
          </p:cNvSpPr>
          <p:nvPr>
            <p:ph idx="19"/>
          </p:nvPr>
        </p:nvSpPr>
        <p:spPr>
          <a:xfrm>
            <a:off x="477520" y="3663157"/>
            <a:ext cx="467043" cy="608883"/>
          </a:xfrm>
        </p:spPr>
        <p:txBody>
          <a:bodyPr anchor="ctr" anchorCtr="0">
            <a:normAutofit/>
          </a:bodyPr>
          <a:lstStyle>
            <a:lvl1pPr marL="0" indent="0">
              <a:spcAft>
                <a:spcPts val="300"/>
              </a:spcAft>
              <a:buNone/>
              <a:defRPr sz="2000" b="1"/>
            </a:lvl1pPr>
            <a:lvl2pPr>
              <a:spcAft>
                <a:spcPts val="300"/>
              </a:spcAft>
              <a:defRPr/>
            </a:lvl2pPr>
          </a:lstStyle>
          <a:p>
            <a:pPr lvl="0"/>
            <a:r>
              <a:rPr lang="en-US" dirty="0"/>
              <a:t>Click to edit Master text styles</a:t>
            </a:r>
          </a:p>
        </p:txBody>
      </p:sp>
      <p:pic>
        <p:nvPicPr>
          <p:cNvPr id="31" name="Picture 30">
            <a:extLst>
              <a:ext uri="{FF2B5EF4-FFF2-40B4-BE49-F238E27FC236}">
                <a16:creationId xmlns:a16="http://schemas.microsoft.com/office/drawing/2014/main" id="{4230D1FD-26F5-DFA8-F75D-AF867C3AC57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31754" y="4543974"/>
            <a:ext cx="217511" cy="352287"/>
          </a:xfrm>
          <a:prstGeom prst="rect">
            <a:avLst/>
          </a:prstGeom>
        </p:spPr>
      </p:pic>
      <p:sp>
        <p:nvSpPr>
          <p:cNvPr id="32" name="Content Placeholder 2">
            <a:extLst>
              <a:ext uri="{FF2B5EF4-FFF2-40B4-BE49-F238E27FC236}">
                <a16:creationId xmlns:a16="http://schemas.microsoft.com/office/drawing/2014/main" id="{6DF8C0CE-B567-A381-2840-6B730E296A6B}"/>
              </a:ext>
            </a:extLst>
          </p:cNvPr>
          <p:cNvSpPr>
            <a:spLocks noGrp="1"/>
          </p:cNvSpPr>
          <p:nvPr>
            <p:ph idx="20"/>
          </p:nvPr>
        </p:nvSpPr>
        <p:spPr>
          <a:xfrm>
            <a:off x="477520" y="4414737"/>
            <a:ext cx="467043" cy="608883"/>
          </a:xfrm>
        </p:spPr>
        <p:txBody>
          <a:bodyPr anchor="ctr" anchorCtr="0">
            <a:normAutofit/>
          </a:bodyPr>
          <a:lstStyle>
            <a:lvl1pPr marL="0" indent="0">
              <a:spcAft>
                <a:spcPts val="300"/>
              </a:spcAft>
              <a:buNone/>
              <a:defRPr sz="2000" b="1"/>
            </a:lvl1pPr>
            <a:lvl2pPr>
              <a:spcAft>
                <a:spcPts val="300"/>
              </a:spcAft>
              <a:defRPr/>
            </a:lvl2pPr>
          </a:lstStyle>
          <a:p>
            <a:pPr lvl="0"/>
            <a:r>
              <a:rPr lang="en-US" dirty="0"/>
              <a:t>Click to edit Master text styles</a:t>
            </a:r>
          </a:p>
        </p:txBody>
      </p:sp>
      <p:pic>
        <p:nvPicPr>
          <p:cNvPr id="33" name="Picture 32">
            <a:extLst>
              <a:ext uri="{FF2B5EF4-FFF2-40B4-BE49-F238E27FC236}">
                <a16:creationId xmlns:a16="http://schemas.microsoft.com/office/drawing/2014/main" id="{C456DA4A-FA4A-15F5-3FE2-D9BC52ABC2D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31754" y="5327768"/>
            <a:ext cx="217511" cy="352287"/>
          </a:xfrm>
          <a:prstGeom prst="rect">
            <a:avLst/>
          </a:prstGeom>
        </p:spPr>
      </p:pic>
      <p:sp>
        <p:nvSpPr>
          <p:cNvPr id="34" name="Content Placeholder 2">
            <a:extLst>
              <a:ext uri="{FF2B5EF4-FFF2-40B4-BE49-F238E27FC236}">
                <a16:creationId xmlns:a16="http://schemas.microsoft.com/office/drawing/2014/main" id="{71DE60A9-942A-86CD-9F60-BB56FE26377E}"/>
              </a:ext>
            </a:extLst>
          </p:cNvPr>
          <p:cNvSpPr>
            <a:spLocks noGrp="1"/>
          </p:cNvSpPr>
          <p:nvPr>
            <p:ph idx="21"/>
          </p:nvPr>
        </p:nvSpPr>
        <p:spPr>
          <a:xfrm>
            <a:off x="477520" y="5198531"/>
            <a:ext cx="467043" cy="608883"/>
          </a:xfrm>
        </p:spPr>
        <p:txBody>
          <a:bodyPr anchor="ctr" anchorCtr="0">
            <a:normAutofit/>
          </a:bodyPr>
          <a:lstStyle>
            <a:lvl1pPr marL="0" indent="0">
              <a:spcAft>
                <a:spcPts val="300"/>
              </a:spcAft>
              <a:buNone/>
              <a:defRPr sz="2000" b="1"/>
            </a:lvl1pPr>
            <a:lvl2pPr>
              <a:spcAft>
                <a:spcPts val="300"/>
              </a:spcAft>
              <a:defRPr/>
            </a:lvl2pPr>
          </a:lstStyle>
          <a:p>
            <a:pPr lvl="0"/>
            <a:r>
              <a:rPr lang="en-US" dirty="0"/>
              <a:t>Click to edit Master text styles</a:t>
            </a:r>
          </a:p>
        </p:txBody>
      </p:sp>
    </p:spTree>
    <p:extLst>
      <p:ext uri="{BB962C8B-B14F-4D97-AF65-F5344CB8AC3E}">
        <p14:creationId xmlns:p14="http://schemas.microsoft.com/office/powerpoint/2010/main" val="1218223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851E25-1C9B-8DD7-3BA1-413C8E97D800}"/>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8CF7DCB-CB9A-18BC-286B-FA6E629A07D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74CFBD-108F-5CA8-E709-0693C5F5128A}"/>
              </a:ext>
            </a:extLst>
          </p:cNvPr>
          <p:cNvSpPr>
            <a:spLocks noGrp="1"/>
          </p:cNvSpPr>
          <p:nvPr>
            <p:ph type="title"/>
          </p:nvPr>
        </p:nvSpPr>
        <p:spPr>
          <a:xfrm>
            <a:off x="5519117" y="1535178"/>
            <a:ext cx="6114083" cy="1712636"/>
          </a:xfrm>
        </p:spPr>
        <p:txBody>
          <a:bodyPr tIns="0" bIns="0" anchor="ctr" anchorCtr="0">
            <a:noAutofit/>
          </a:bodyPr>
          <a:lstStyle>
            <a:lvl1pPr algn="r">
              <a:defRPr sz="6000"/>
            </a:lvl1pPr>
          </a:lstStyle>
          <a:p>
            <a:r>
              <a:rPr lang="en-US" dirty="0"/>
              <a:t>Click to edit Master title style</a:t>
            </a:r>
          </a:p>
        </p:txBody>
      </p:sp>
      <p:cxnSp>
        <p:nvCxnSpPr>
          <p:cNvPr id="11" name="Straight Connector 10">
            <a:extLst>
              <a:ext uri="{FF2B5EF4-FFF2-40B4-BE49-F238E27FC236}">
                <a16:creationId xmlns:a16="http://schemas.microsoft.com/office/drawing/2014/main" id="{69DB3C1B-BCC2-B0D9-E70F-9DD8043BF5D4}"/>
              </a:ext>
            </a:extLst>
          </p:cNvPr>
          <p:cNvCxnSpPr>
            <a:cxnSpLocks/>
          </p:cNvCxnSpPr>
          <p:nvPr userDrawn="1"/>
        </p:nvCxnSpPr>
        <p:spPr>
          <a:xfrm>
            <a:off x="5933440" y="3655317"/>
            <a:ext cx="5699760" cy="0"/>
          </a:xfrm>
          <a:prstGeom prst="line">
            <a:avLst/>
          </a:prstGeom>
          <a:ln w="12700">
            <a:solidFill>
              <a:srgbClr val="476F87"/>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41CC8D3-2B7D-4BBD-1C77-EF0573CE5D60}"/>
              </a:ext>
            </a:extLst>
          </p:cNvPr>
          <p:cNvSpPr/>
          <p:nvPr userDrawn="1"/>
        </p:nvSpPr>
        <p:spPr>
          <a:xfrm>
            <a:off x="1209039" y="6569481"/>
            <a:ext cx="10424161" cy="288519"/>
          </a:xfrm>
          <a:prstGeom prst="rect">
            <a:avLst/>
          </a:prstGeom>
        </p:spPr>
        <p:txBody>
          <a:bodyPr lIns="0" tIns="0" rIns="0" bIns="0" anchor="ctr" anchorCtr="0">
            <a:noAutofit/>
          </a:bodyPr>
          <a:lstStyle/>
          <a:p>
            <a:pPr algn="r"/>
            <a:r>
              <a:rPr lang="en-US" sz="550" b="0" i="0" u="none" strike="noStrike" dirty="0">
                <a:solidFill>
                  <a:srgbClr val="606264"/>
                </a:solidFill>
                <a:effectLst/>
                <a:latin typeface="Arial" panose="020B0604020202020204" pitchFamily="34" charset="0"/>
                <a:cs typeface="Arial" panose="020B0604020202020204" pitchFamily="34" charset="0"/>
              </a:rPr>
              <a:t>Services may include investment advisory services provided by FORVIS Wealth Advisors, LLC, an SEC-registered investment adviser, and/or accounting, tax, and related solutions provided by FORVIS, LLP.</a:t>
            </a:r>
          </a:p>
          <a:p>
            <a:pPr algn="r"/>
            <a:endParaRPr lang="en-US" sz="550" b="0" i="0" u="none" strike="noStrike" dirty="0">
              <a:solidFill>
                <a:srgbClr val="606264"/>
              </a:solidFill>
              <a:effectLst/>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D8E20F52-BB29-22EC-C4F7-8247DE8005E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73755" y="6042115"/>
            <a:ext cx="1359445" cy="461540"/>
          </a:xfrm>
          <a:prstGeom prst="rect">
            <a:avLst/>
          </a:prstGeom>
        </p:spPr>
      </p:pic>
      <p:sp>
        <p:nvSpPr>
          <p:cNvPr id="10" name="Text Placeholder 2">
            <a:extLst>
              <a:ext uri="{FF2B5EF4-FFF2-40B4-BE49-F238E27FC236}">
                <a16:creationId xmlns:a16="http://schemas.microsoft.com/office/drawing/2014/main" id="{6ED695DD-B693-1B48-A90C-39F9D529B3C5}"/>
              </a:ext>
            </a:extLst>
          </p:cNvPr>
          <p:cNvSpPr>
            <a:spLocks noGrp="1"/>
          </p:cNvSpPr>
          <p:nvPr>
            <p:ph type="body" idx="1"/>
          </p:nvPr>
        </p:nvSpPr>
        <p:spPr>
          <a:xfrm>
            <a:off x="4893946" y="4058158"/>
            <a:ext cx="6739254" cy="811280"/>
          </a:xfrm>
        </p:spPr>
        <p:txBody>
          <a:bodyPr lIns="0" tIns="0" rIns="0" bIns="0" anchor="ctr" anchorCtr="0">
            <a:normAutofit/>
          </a:bodyPr>
          <a:lstStyle>
            <a:lvl1pPr marL="0" indent="0" algn="r">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483658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2A0661-7826-F595-F9D2-E5CD00382AFF}"/>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BF6444B-3F7B-196B-D97A-08724F3F3978}"/>
              </a:ext>
            </a:extLst>
          </p:cNvPr>
          <p:cNvPicPr>
            <a:picLocks noChangeAspect="1"/>
          </p:cNvPicPr>
          <p:nvPr userDrawn="1"/>
        </p:nvPicPr>
        <p:blipFill>
          <a:blip r:embed="rId25"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31CBC320-6B43-64FF-C652-CE895AACBB47}"/>
              </a:ext>
            </a:extLst>
          </p:cNvPr>
          <p:cNvSpPr>
            <a:spLocks noGrp="1"/>
          </p:cNvSpPr>
          <p:nvPr>
            <p:ph type="title"/>
          </p:nvPr>
        </p:nvSpPr>
        <p:spPr>
          <a:xfrm>
            <a:off x="477520" y="370839"/>
            <a:ext cx="11236960" cy="620395"/>
          </a:xfrm>
          <a:prstGeom prst="rect">
            <a:avLst/>
          </a:prstGeom>
        </p:spPr>
        <p:txBody>
          <a:bodyPr vert="horz" lIns="0" tIns="45720" rIns="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8E8E74F-5752-44DB-8373-56078698ADF6}"/>
              </a:ext>
            </a:extLst>
          </p:cNvPr>
          <p:cNvSpPr>
            <a:spLocks noGrp="1"/>
          </p:cNvSpPr>
          <p:nvPr>
            <p:ph type="body" idx="1"/>
          </p:nvPr>
        </p:nvSpPr>
        <p:spPr>
          <a:xfrm>
            <a:off x="477520" y="1253331"/>
            <a:ext cx="11236960" cy="4351338"/>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E5FE36E-96EA-501B-B129-550ED613D77E}"/>
              </a:ext>
            </a:extLst>
          </p:cNvPr>
          <p:cNvSpPr>
            <a:spLocks noGrp="1"/>
          </p:cNvSpPr>
          <p:nvPr>
            <p:ph type="sldNum" sz="quarter" idx="4"/>
          </p:nvPr>
        </p:nvSpPr>
        <p:spPr>
          <a:xfrm>
            <a:off x="8971280" y="6377304"/>
            <a:ext cx="2743200" cy="130811"/>
          </a:xfrm>
          <a:prstGeom prst="rect">
            <a:avLst/>
          </a:prstGeom>
        </p:spPr>
        <p:txBody>
          <a:bodyPr vert="horz" lIns="0" tIns="0" rIns="0" bIns="0" rtlCol="0" anchor="b" anchorCtr="0"/>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B212C38A-D241-7041-9EFC-6446870ABFAA}" type="slidenum">
              <a:rPr lang="en-US" smtClean="0"/>
              <a:pPr/>
              <a:t>‹#›</a:t>
            </a:fld>
            <a:endParaRPr lang="en-US" dirty="0"/>
          </a:p>
        </p:txBody>
      </p:sp>
      <p:sp>
        <p:nvSpPr>
          <p:cNvPr id="9" name="Rectangle 8">
            <a:extLst>
              <a:ext uri="{FF2B5EF4-FFF2-40B4-BE49-F238E27FC236}">
                <a16:creationId xmlns:a16="http://schemas.microsoft.com/office/drawing/2014/main" id="{A1FDD23F-F2EB-FA93-4F91-8F40F930A842}"/>
              </a:ext>
            </a:extLst>
          </p:cNvPr>
          <p:cNvSpPr/>
          <p:nvPr userDrawn="1"/>
        </p:nvSpPr>
        <p:spPr>
          <a:xfrm>
            <a:off x="477519" y="6737085"/>
            <a:ext cx="10005424" cy="84639"/>
          </a:xfrm>
          <a:prstGeom prst="rect">
            <a:avLst/>
          </a:prstGeom>
        </p:spPr>
        <p:txBody>
          <a:bodyPr wrap="square"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Services may include investment advisory services provided by FORVIS Wealth Advisors, LLC, an SEC-registered investment adviser, and/or accounting, tax, and related solutions provided by FORVIS, LLP.</a:t>
            </a:r>
            <a:endParaRPr lang="en-US" sz="550" b="0" dirty="0">
              <a:solidFill>
                <a:schemeClr val="bg1"/>
              </a:solidFill>
              <a:latin typeface="Arial" panose="020B0604020202020204" pitchFamily="34" charset="0"/>
              <a:cs typeface="Arial" panose="020B0604020202020204" pitchFamily="34" charset="0"/>
            </a:endParaRPr>
          </a:p>
        </p:txBody>
      </p:sp>
      <p:pic>
        <p:nvPicPr>
          <p:cNvPr id="7" name="Picture 6" descr="Logo&#10;&#10;Description automatically generated">
            <a:extLst>
              <a:ext uri="{FF2B5EF4-FFF2-40B4-BE49-F238E27FC236}">
                <a16:creationId xmlns:a16="http://schemas.microsoft.com/office/drawing/2014/main" id="{30D066E1-9C69-3F68-57BB-A188447891A6}"/>
              </a:ext>
            </a:extLst>
          </p:cNvPr>
          <p:cNvPicPr>
            <a:picLocks noChangeAspect="1"/>
          </p:cNvPicPr>
          <p:nvPr userDrawn="1"/>
        </p:nvPicPr>
        <p:blipFill>
          <a:blip r:embed="rId26" cstate="print">
            <a:extLst>
              <a:ext uri="{28A0092B-C50C-407E-A947-70E740481C1C}">
                <a14:useLocalDpi xmlns:a14="http://schemas.microsoft.com/office/drawing/2010/main"/>
              </a:ext>
            </a:extLst>
          </a:blip>
          <a:stretch>
            <a:fillRect/>
          </a:stretch>
        </p:blipFill>
        <p:spPr>
          <a:xfrm>
            <a:off x="477519" y="6042115"/>
            <a:ext cx="1359445" cy="461540"/>
          </a:xfrm>
          <a:prstGeom prst="rect">
            <a:avLst/>
          </a:prstGeom>
        </p:spPr>
      </p:pic>
    </p:spTree>
    <p:extLst>
      <p:ext uri="{BB962C8B-B14F-4D97-AF65-F5344CB8AC3E}">
        <p14:creationId xmlns:p14="http://schemas.microsoft.com/office/powerpoint/2010/main" val="20376107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hf hdr="0" ftr="0" dt="0"/>
  <p:txStyles>
    <p:titleStyle>
      <a:lvl1pPr marL="11113" indent="-11113" algn="l" defTabSz="914400" rtl="0" eaLnBrk="1" latinLnBrk="0" hangingPunct="1">
        <a:lnSpc>
          <a:spcPct val="90000"/>
        </a:lnSpc>
        <a:spcBef>
          <a:spcPct val="0"/>
        </a:spcBef>
        <a:buNone/>
        <a:tabLst/>
        <a:defRPr sz="4000" b="1" i="0" kern="1200">
          <a:solidFill>
            <a:schemeClr val="tx1"/>
          </a:solidFill>
          <a:latin typeface="Arial" panose="020B0604020202020204" pitchFamily="34" charset="0"/>
          <a:ea typeface="+mj-ea"/>
          <a:cs typeface="Arial" panose="020B0604020202020204" pitchFamily="34" charset="0"/>
        </a:defRPr>
      </a:lvl1pPr>
    </p:titleStyle>
    <p:bodyStyle>
      <a:lvl1pPr marL="233363" indent="-233363" algn="l" defTabSz="914400" rtl="0" eaLnBrk="1" latinLnBrk="0" hangingPunct="1">
        <a:lnSpc>
          <a:spcPct val="100000"/>
        </a:lnSpc>
        <a:spcBef>
          <a:spcPts val="1000"/>
        </a:spcBef>
        <a:buClrTx/>
        <a:buFont typeface="Wingdings" panose="05000000000000000000" pitchFamily="2" charset="2"/>
        <a:buChar char="§"/>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Tx/>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Tx/>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Tx/>
        <a:buSzPct val="100000"/>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Tx/>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68">
          <p15:clr>
            <a:srgbClr val="F26B43"/>
          </p15:clr>
        </p15:guide>
        <p15:guide id="2" pos="288">
          <p15:clr>
            <a:srgbClr val="F26B43"/>
          </p15:clr>
        </p15:guide>
        <p15:guide id="3" pos="739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5.xml"/><Relationship Id="rId4" Type="http://schemas.openxmlformats.org/officeDocument/2006/relationships/image" Target="../media/image25.jpg"/></Relationships>
</file>

<file path=ppt/slides/_rels/slide2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9859C4-498D-5040-4287-0263D55BC395}"/>
              </a:ext>
            </a:extLst>
          </p:cNvPr>
          <p:cNvSpPr>
            <a:spLocks noGrp="1"/>
          </p:cNvSpPr>
          <p:nvPr>
            <p:ph type="body" sz="quarter" idx="10"/>
          </p:nvPr>
        </p:nvSpPr>
        <p:spPr>
          <a:xfrm>
            <a:off x="477077" y="1759407"/>
            <a:ext cx="4095391" cy="3339186"/>
          </a:xfrm>
        </p:spPr>
        <p:txBody>
          <a:bodyPr/>
          <a:lstStyle/>
          <a:p>
            <a:r>
              <a:rPr lang="en-US" dirty="0"/>
              <a:t>Economic Update &amp; Market Outlook</a:t>
            </a:r>
          </a:p>
        </p:txBody>
      </p:sp>
      <p:sp>
        <p:nvSpPr>
          <p:cNvPr id="3" name="Subtitle 2">
            <a:extLst>
              <a:ext uri="{FF2B5EF4-FFF2-40B4-BE49-F238E27FC236}">
                <a16:creationId xmlns:a16="http://schemas.microsoft.com/office/drawing/2014/main" id="{CFFD7A26-B15A-3FD0-D155-4232E2D2EDE2}"/>
              </a:ext>
            </a:extLst>
          </p:cNvPr>
          <p:cNvSpPr>
            <a:spLocks noGrp="1"/>
          </p:cNvSpPr>
          <p:nvPr>
            <p:ph type="subTitle" idx="1"/>
          </p:nvPr>
        </p:nvSpPr>
        <p:spPr/>
        <p:txBody>
          <a:bodyPr/>
          <a:lstStyle/>
          <a:p>
            <a:r>
              <a:rPr lang="en-US" dirty="0"/>
              <a:t>August 30, 2023</a:t>
            </a:r>
          </a:p>
        </p:txBody>
      </p:sp>
    </p:spTree>
    <p:extLst>
      <p:ext uri="{BB962C8B-B14F-4D97-AF65-F5344CB8AC3E}">
        <p14:creationId xmlns:p14="http://schemas.microsoft.com/office/powerpoint/2010/main" val="478880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916025-F9D3-CE84-A78C-29A4CF2B4781}"/>
              </a:ext>
            </a:extLst>
          </p:cNvPr>
          <p:cNvSpPr>
            <a:spLocks noGrp="1"/>
          </p:cNvSpPr>
          <p:nvPr>
            <p:ph type="title"/>
          </p:nvPr>
        </p:nvSpPr>
        <p:spPr/>
        <p:txBody>
          <a:bodyPr>
            <a:normAutofit fontScale="90000"/>
          </a:bodyPr>
          <a:lstStyle/>
          <a:p>
            <a:r>
              <a:rPr lang="en-US" sz="4000" dirty="0"/>
              <a:t>Consumer Saving and Borrowing</a:t>
            </a:r>
            <a:endParaRPr lang="en-US" dirty="0"/>
          </a:p>
        </p:txBody>
      </p:sp>
      <p:sp>
        <p:nvSpPr>
          <p:cNvPr id="3" name="Slide Number Placeholder 2">
            <a:extLst>
              <a:ext uri="{FF2B5EF4-FFF2-40B4-BE49-F238E27FC236}">
                <a16:creationId xmlns:a16="http://schemas.microsoft.com/office/drawing/2014/main" id="{F5267654-5FDE-2643-DDE8-66061FEB90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5" name="Footer Placeholder 5">
            <a:extLst>
              <a:ext uri="{FF2B5EF4-FFF2-40B4-BE49-F238E27FC236}">
                <a16:creationId xmlns:a16="http://schemas.microsoft.com/office/drawing/2014/main" id="{0B0A504E-7762-42A7-B394-3F75EEFAC07B}"/>
              </a:ext>
            </a:extLst>
          </p:cNvPr>
          <p:cNvSpPr txBox="1">
            <a:spLocks/>
          </p:cNvSpPr>
          <p:nvPr/>
        </p:nvSpPr>
        <p:spPr>
          <a:xfrm>
            <a:off x="1851417" y="5989397"/>
            <a:ext cx="8467900" cy="77581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46508" rtl="0" eaLnBrk="1" fontAlgn="auto" latinLnBrk="0" hangingPunct="1">
              <a:lnSpc>
                <a:spcPct val="93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Source:</a:t>
            </a:r>
            <a:r>
              <a:rPr kumimoji="0" lang="en-US" sz="7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BEA, Federal Reserve, J.P. Morgan Asset Management. From March 2020 to August 2021, consumers amassed a peak $2.1 trillion in excess savings relative to the pre-pandemic trend. Since August 2021, consumers have drawn down on those excess savings, with the remaining reflected in the chart annotation.  Data are as of June 30, 2023.</a:t>
            </a:r>
          </a:p>
        </p:txBody>
      </p:sp>
      <p:pic>
        <p:nvPicPr>
          <p:cNvPr id="4" name="Picture 3">
            <a:extLst>
              <a:ext uri="{FF2B5EF4-FFF2-40B4-BE49-F238E27FC236}">
                <a16:creationId xmlns:a16="http://schemas.microsoft.com/office/drawing/2014/main" id="{DF1043A3-95D7-4F91-00AA-EEB860516367}"/>
              </a:ext>
            </a:extLst>
          </p:cNvPr>
          <p:cNvPicPr>
            <a:picLocks noChangeAspect="1"/>
          </p:cNvPicPr>
          <p:nvPr/>
        </p:nvPicPr>
        <p:blipFill>
          <a:blip r:embed="rId2"/>
          <a:stretch>
            <a:fillRect/>
          </a:stretch>
        </p:blipFill>
        <p:spPr>
          <a:xfrm>
            <a:off x="1786235" y="991234"/>
            <a:ext cx="8614400" cy="4743740"/>
          </a:xfrm>
          <a:prstGeom prst="rect">
            <a:avLst/>
          </a:prstGeom>
        </p:spPr>
      </p:pic>
    </p:spTree>
    <p:extLst>
      <p:ext uri="{BB962C8B-B14F-4D97-AF65-F5344CB8AC3E}">
        <p14:creationId xmlns:p14="http://schemas.microsoft.com/office/powerpoint/2010/main" val="3449792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916025-F9D3-CE84-A78C-29A4CF2B4781}"/>
              </a:ext>
            </a:extLst>
          </p:cNvPr>
          <p:cNvSpPr>
            <a:spLocks noGrp="1"/>
          </p:cNvSpPr>
          <p:nvPr>
            <p:ph type="title"/>
          </p:nvPr>
        </p:nvSpPr>
        <p:spPr/>
        <p:txBody>
          <a:bodyPr>
            <a:normAutofit fontScale="90000"/>
          </a:bodyPr>
          <a:lstStyle/>
          <a:p>
            <a:r>
              <a:rPr lang="en-US" sz="4000" dirty="0"/>
              <a:t>Unemployment and Wages</a:t>
            </a:r>
            <a:endParaRPr lang="en-US" dirty="0"/>
          </a:p>
        </p:txBody>
      </p:sp>
      <p:sp>
        <p:nvSpPr>
          <p:cNvPr id="3" name="Slide Number Placeholder 2">
            <a:extLst>
              <a:ext uri="{FF2B5EF4-FFF2-40B4-BE49-F238E27FC236}">
                <a16:creationId xmlns:a16="http://schemas.microsoft.com/office/drawing/2014/main" id="{F5267654-5FDE-2643-DDE8-66061FEB90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5" name="Footer Placeholder 5">
            <a:extLst>
              <a:ext uri="{FF2B5EF4-FFF2-40B4-BE49-F238E27FC236}">
                <a16:creationId xmlns:a16="http://schemas.microsoft.com/office/drawing/2014/main" id="{0B0A504E-7762-42A7-B394-3F75EEFAC07B}"/>
              </a:ext>
            </a:extLst>
          </p:cNvPr>
          <p:cNvSpPr txBox="1">
            <a:spLocks/>
          </p:cNvSpPr>
          <p:nvPr/>
        </p:nvSpPr>
        <p:spPr>
          <a:xfrm>
            <a:off x="1851417" y="5989397"/>
            <a:ext cx="8467900" cy="77581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b="1" dirty="0">
                <a:latin typeface="Arial" panose="020B0604020202020204" pitchFamily="34" charset="0"/>
                <a:cs typeface="Arial" panose="020B0604020202020204" pitchFamily="34" charset="0"/>
              </a:rPr>
              <a:t>Source:</a:t>
            </a:r>
            <a:r>
              <a:rPr lang="en-US" sz="700" dirty="0">
                <a:latin typeface="Arial" panose="020B0604020202020204" pitchFamily="34" charset="0"/>
                <a:cs typeface="Arial" panose="020B0604020202020204" pitchFamily="34" charset="0"/>
              </a:rPr>
              <a:t> BLS, FactSet, J.P. Morgan Asset Management. Private production and non-supervisory jobs represent just over 80% of total private nonfarm jobs. </a:t>
            </a:r>
            <a:r>
              <a:rPr lang="en-US" sz="700" dirty="0">
                <a:solidFill>
                  <a:srgbClr val="000000"/>
                </a:solidFill>
                <a:latin typeface="Arial" panose="020B0604020202020204" pitchFamily="34" charset="0"/>
                <a:cs typeface="Arial" panose="020B0604020202020204" pitchFamily="34" charset="0"/>
              </a:rPr>
              <a:t>Data are as of June 30, 2023.</a:t>
            </a:r>
            <a:endParaRPr lang="en-US" sz="7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0DE60A98-14DF-2405-751D-A03FDF06627A}"/>
              </a:ext>
            </a:extLst>
          </p:cNvPr>
          <p:cNvPicPr>
            <a:picLocks noChangeAspect="1"/>
          </p:cNvPicPr>
          <p:nvPr/>
        </p:nvPicPr>
        <p:blipFill>
          <a:blip r:embed="rId2"/>
          <a:stretch>
            <a:fillRect/>
          </a:stretch>
        </p:blipFill>
        <p:spPr>
          <a:xfrm>
            <a:off x="1796971" y="991234"/>
            <a:ext cx="8611188" cy="4857844"/>
          </a:xfrm>
          <a:prstGeom prst="rect">
            <a:avLst/>
          </a:prstGeom>
        </p:spPr>
      </p:pic>
    </p:spTree>
    <p:extLst>
      <p:ext uri="{BB962C8B-B14F-4D97-AF65-F5344CB8AC3E}">
        <p14:creationId xmlns:p14="http://schemas.microsoft.com/office/powerpoint/2010/main" val="4225904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916025-F9D3-CE84-A78C-29A4CF2B4781}"/>
              </a:ext>
            </a:extLst>
          </p:cNvPr>
          <p:cNvSpPr>
            <a:spLocks noGrp="1"/>
          </p:cNvSpPr>
          <p:nvPr>
            <p:ph type="title"/>
          </p:nvPr>
        </p:nvSpPr>
        <p:spPr/>
        <p:txBody>
          <a:bodyPr>
            <a:normAutofit fontScale="90000"/>
          </a:bodyPr>
          <a:lstStyle/>
          <a:p>
            <a:r>
              <a:rPr lang="en-US" dirty="0"/>
              <a:t>Inflation</a:t>
            </a:r>
          </a:p>
        </p:txBody>
      </p:sp>
      <p:sp>
        <p:nvSpPr>
          <p:cNvPr id="3" name="Slide Number Placeholder 2">
            <a:extLst>
              <a:ext uri="{FF2B5EF4-FFF2-40B4-BE49-F238E27FC236}">
                <a16:creationId xmlns:a16="http://schemas.microsoft.com/office/drawing/2014/main" id="{F5267654-5FDE-2643-DDE8-66061FEB90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8" name="Footer Placeholder 5">
            <a:extLst>
              <a:ext uri="{FF2B5EF4-FFF2-40B4-BE49-F238E27FC236}">
                <a16:creationId xmlns:a16="http://schemas.microsoft.com/office/drawing/2014/main" id="{AC373654-CDF8-46A6-A5C3-1FF495E577D9}"/>
              </a:ext>
            </a:extLst>
          </p:cNvPr>
          <p:cNvSpPr txBox="1">
            <a:spLocks/>
          </p:cNvSpPr>
          <p:nvPr/>
        </p:nvSpPr>
        <p:spPr>
          <a:xfrm>
            <a:off x="1985962" y="5989397"/>
            <a:ext cx="8467900" cy="38790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656565"/>
              </a:buClr>
            </a:pPr>
            <a:r>
              <a:rPr lang="en-US" sz="700" b="1" dirty="0">
                <a:solidFill>
                  <a:prstClr val="black"/>
                </a:solidFill>
                <a:latin typeface="Arial" panose="020B0604020202020204" pitchFamily="34" charset="0"/>
                <a:cs typeface="Arial" panose="020B0604020202020204" pitchFamily="34" charset="0"/>
              </a:rPr>
              <a:t>Source:</a:t>
            </a:r>
            <a:r>
              <a:rPr lang="en-US" sz="700" dirty="0">
                <a:solidFill>
                  <a:prstClr val="black"/>
                </a:solidFill>
                <a:latin typeface="Arial" panose="020B0604020202020204" pitchFamily="34" charset="0"/>
                <a:cs typeface="Arial" panose="020B0604020202020204" pitchFamily="34" charset="0"/>
              </a:rPr>
              <a:t> BLS, FactSet, J.P. Morgan Asset Management.  CPI used is CPI-U and values shown are % change vs. one year ago. Core CPI is defined as CPI excluding food and energy prices. The Personal Consumption Expenditure (PCE) deflator employs an evolving chain-weighted basket of consumer expenditures instead of the fixed-weight basket used in CPI calculations. </a:t>
            </a:r>
            <a:r>
              <a:rPr lang="en-US" sz="700" dirty="0">
                <a:solidFill>
                  <a:srgbClr val="000000"/>
                </a:solidFill>
                <a:latin typeface="Arial" panose="020B0604020202020204" pitchFamily="34" charset="0"/>
                <a:cs typeface="Arial" panose="020B0604020202020204" pitchFamily="34" charset="0"/>
              </a:rPr>
              <a:t>Data are as of June 30, 2023.</a:t>
            </a:r>
            <a:endParaRPr lang="en-US" sz="7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BFBCD63-A402-1B63-F423-1681AD92E85A}"/>
              </a:ext>
            </a:extLst>
          </p:cNvPr>
          <p:cNvPicPr>
            <a:picLocks noChangeAspect="1"/>
          </p:cNvPicPr>
          <p:nvPr/>
        </p:nvPicPr>
        <p:blipFill>
          <a:blip r:embed="rId2"/>
          <a:stretch>
            <a:fillRect/>
          </a:stretch>
        </p:blipFill>
        <p:spPr>
          <a:xfrm>
            <a:off x="1633952" y="888771"/>
            <a:ext cx="8915399" cy="5016182"/>
          </a:xfrm>
          <a:prstGeom prst="rect">
            <a:avLst/>
          </a:prstGeom>
        </p:spPr>
      </p:pic>
    </p:spTree>
    <p:extLst>
      <p:ext uri="{BB962C8B-B14F-4D97-AF65-F5344CB8AC3E}">
        <p14:creationId xmlns:p14="http://schemas.microsoft.com/office/powerpoint/2010/main" val="342602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916025-F9D3-CE84-A78C-29A4CF2B4781}"/>
              </a:ext>
            </a:extLst>
          </p:cNvPr>
          <p:cNvSpPr>
            <a:spLocks noGrp="1"/>
          </p:cNvSpPr>
          <p:nvPr>
            <p:ph type="title"/>
          </p:nvPr>
        </p:nvSpPr>
        <p:spPr/>
        <p:txBody>
          <a:bodyPr>
            <a:normAutofit fontScale="90000"/>
          </a:bodyPr>
          <a:lstStyle/>
          <a:p>
            <a:r>
              <a:rPr lang="en-US" sz="4000" dirty="0"/>
              <a:t>Inflation </a:t>
            </a:r>
            <a:r>
              <a:rPr lang="en-US" sz="4000" dirty="0" err="1"/>
              <a:t>Compenents</a:t>
            </a:r>
            <a:endParaRPr lang="en-US" dirty="0"/>
          </a:p>
        </p:txBody>
      </p:sp>
      <p:sp>
        <p:nvSpPr>
          <p:cNvPr id="3" name="Slide Number Placeholder 2">
            <a:extLst>
              <a:ext uri="{FF2B5EF4-FFF2-40B4-BE49-F238E27FC236}">
                <a16:creationId xmlns:a16="http://schemas.microsoft.com/office/drawing/2014/main" id="{F5267654-5FDE-2643-DDE8-66061FEB90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5" name="Footer Placeholder 5">
            <a:extLst>
              <a:ext uri="{FF2B5EF4-FFF2-40B4-BE49-F238E27FC236}">
                <a16:creationId xmlns:a16="http://schemas.microsoft.com/office/drawing/2014/main" id="{0B0A504E-7762-42A7-B394-3F75EEFAC07B}"/>
              </a:ext>
            </a:extLst>
          </p:cNvPr>
          <p:cNvSpPr txBox="1">
            <a:spLocks/>
          </p:cNvSpPr>
          <p:nvPr/>
        </p:nvSpPr>
        <p:spPr>
          <a:xfrm>
            <a:off x="1851417" y="5989397"/>
            <a:ext cx="8467900" cy="77581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46508" rtl="0" eaLnBrk="1" fontAlgn="auto" latinLnBrk="0" hangingPunct="1">
              <a:lnSpc>
                <a:spcPct val="93000"/>
              </a:lnSpc>
              <a:spcBef>
                <a:spcPts val="0"/>
              </a:spcBef>
              <a:spcAft>
                <a:spcPts val="0"/>
              </a:spcAft>
              <a:buClrTx/>
              <a:buSzTx/>
              <a:buFontTx/>
              <a:buNone/>
              <a:tabLst/>
              <a:defRPr/>
            </a:pPr>
            <a:r>
              <a:rPr kumimoji="0" lang="en-GB" sz="7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Source:</a:t>
            </a:r>
            <a:r>
              <a:rPr kumimoji="0" lang="en-GB" sz="7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Bureau of Labor Statistics, FactSet, J.P. Morgan Asset Management. </a:t>
            </a:r>
            <a:r>
              <a:rPr kumimoji="0" lang="en-US" sz="7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Contributions mirror the BLS methodology on Table 7 of the CPI report. Values may not sum to headline CPI figures due to rounding and underlying calculations. *Core services ex-shelter CPI is a custom index using CPI components created by J.P. Morgan Asset Management. Left: “Shelter” includes owners’ equivalent rent and rent of primary residence; “Other” primarily reflects household furnishings, apparel, education and communication services, medical care services and other personal services. Right: “Transportation services” primarily includes leased cars and trucks, motor vehicle insurance and motor vehicle maintenance and repair. Airline fares are broken out from transportation services. Data are as of June 30, 2023.</a:t>
            </a:r>
          </a:p>
        </p:txBody>
      </p:sp>
      <p:pic>
        <p:nvPicPr>
          <p:cNvPr id="2" name="Picture 1">
            <a:extLst>
              <a:ext uri="{FF2B5EF4-FFF2-40B4-BE49-F238E27FC236}">
                <a16:creationId xmlns:a16="http://schemas.microsoft.com/office/drawing/2014/main" id="{8E99D21E-C994-0FA0-CF29-54E0532A082E}"/>
              </a:ext>
            </a:extLst>
          </p:cNvPr>
          <p:cNvPicPr>
            <a:picLocks noChangeAspect="1"/>
          </p:cNvPicPr>
          <p:nvPr/>
        </p:nvPicPr>
        <p:blipFill>
          <a:blip r:embed="rId2"/>
          <a:stretch>
            <a:fillRect/>
          </a:stretch>
        </p:blipFill>
        <p:spPr>
          <a:xfrm>
            <a:off x="1795596" y="991234"/>
            <a:ext cx="8577962" cy="4794711"/>
          </a:xfrm>
          <a:prstGeom prst="rect">
            <a:avLst/>
          </a:prstGeom>
        </p:spPr>
      </p:pic>
    </p:spTree>
    <p:extLst>
      <p:ext uri="{BB962C8B-B14F-4D97-AF65-F5344CB8AC3E}">
        <p14:creationId xmlns:p14="http://schemas.microsoft.com/office/powerpoint/2010/main" val="833982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916025-F9D3-CE84-A78C-29A4CF2B4781}"/>
              </a:ext>
            </a:extLst>
          </p:cNvPr>
          <p:cNvSpPr>
            <a:spLocks noGrp="1"/>
          </p:cNvSpPr>
          <p:nvPr>
            <p:ph type="title"/>
          </p:nvPr>
        </p:nvSpPr>
        <p:spPr/>
        <p:txBody>
          <a:bodyPr>
            <a:normAutofit fontScale="90000"/>
          </a:bodyPr>
          <a:lstStyle/>
          <a:p>
            <a:r>
              <a:rPr lang="en-US" dirty="0"/>
              <a:t>The Fed and Interest Rates</a:t>
            </a:r>
          </a:p>
        </p:txBody>
      </p:sp>
      <p:sp>
        <p:nvSpPr>
          <p:cNvPr id="3" name="Slide Number Placeholder 2">
            <a:extLst>
              <a:ext uri="{FF2B5EF4-FFF2-40B4-BE49-F238E27FC236}">
                <a16:creationId xmlns:a16="http://schemas.microsoft.com/office/drawing/2014/main" id="{F5267654-5FDE-2643-DDE8-66061FEB90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8" name="Footer Placeholder 5">
            <a:extLst>
              <a:ext uri="{FF2B5EF4-FFF2-40B4-BE49-F238E27FC236}">
                <a16:creationId xmlns:a16="http://schemas.microsoft.com/office/drawing/2014/main" id="{AC373654-CDF8-46A6-A5C3-1FF495E577D9}"/>
              </a:ext>
            </a:extLst>
          </p:cNvPr>
          <p:cNvSpPr txBox="1">
            <a:spLocks/>
          </p:cNvSpPr>
          <p:nvPr/>
        </p:nvSpPr>
        <p:spPr>
          <a:xfrm>
            <a:off x="1985962" y="5989397"/>
            <a:ext cx="8467900" cy="38790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Source: </a:t>
            </a: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Bloomberg, FactSet, Federal Reserve, J.P. Morgan Asset Management. Market expectations are based off of the respective Federal Funds Futures contracts for December expiry. *Long-run projections are the rates of growth, unemployment and inflation to which a policymaker expects the economy to converge over the next five to six years in absence of further shocks and under appropriate monetary policy. Forecasts are not a reliable indicator of future performance. Forecasts, projections and other forward-looking statements are based upon current beliefs and expectations. They are for illustrative purposes only and serve as an indication of what may occur. Given the inherent uncertainties and risks associated with forecasts, projections or other forward-looking statements, actual events, results or performance may differ materially from those reflected or contemplated.</a:t>
            </a: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Data as of June 30, 2023.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E128F0-6697-2A9F-EFF9-0CC2FBA4002A}"/>
              </a:ext>
            </a:extLst>
          </p:cNvPr>
          <p:cNvPicPr>
            <a:picLocks noChangeAspect="1"/>
          </p:cNvPicPr>
          <p:nvPr/>
        </p:nvPicPr>
        <p:blipFill>
          <a:blip r:embed="rId2"/>
          <a:stretch>
            <a:fillRect/>
          </a:stretch>
        </p:blipFill>
        <p:spPr>
          <a:xfrm>
            <a:off x="1781824" y="968258"/>
            <a:ext cx="8653849" cy="4859698"/>
          </a:xfrm>
          <a:prstGeom prst="rect">
            <a:avLst/>
          </a:prstGeom>
        </p:spPr>
      </p:pic>
    </p:spTree>
    <p:extLst>
      <p:ext uri="{BB962C8B-B14F-4D97-AF65-F5344CB8AC3E}">
        <p14:creationId xmlns:p14="http://schemas.microsoft.com/office/powerpoint/2010/main" val="3646421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916025-F9D3-CE84-A78C-29A4CF2B4781}"/>
              </a:ext>
            </a:extLst>
          </p:cNvPr>
          <p:cNvSpPr>
            <a:spLocks noGrp="1"/>
          </p:cNvSpPr>
          <p:nvPr>
            <p:ph type="title"/>
          </p:nvPr>
        </p:nvSpPr>
        <p:spPr/>
        <p:txBody>
          <a:bodyPr>
            <a:normAutofit fontScale="90000"/>
          </a:bodyPr>
          <a:lstStyle/>
          <a:p>
            <a:r>
              <a:rPr lang="en-US" dirty="0"/>
              <a:t>Yield Curve</a:t>
            </a:r>
          </a:p>
        </p:txBody>
      </p:sp>
      <p:sp>
        <p:nvSpPr>
          <p:cNvPr id="3" name="Slide Number Placeholder 2">
            <a:extLst>
              <a:ext uri="{FF2B5EF4-FFF2-40B4-BE49-F238E27FC236}">
                <a16:creationId xmlns:a16="http://schemas.microsoft.com/office/drawing/2014/main" id="{F5267654-5FDE-2643-DDE8-66061FEB90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8" name="Footer Placeholder 5">
            <a:extLst>
              <a:ext uri="{FF2B5EF4-FFF2-40B4-BE49-F238E27FC236}">
                <a16:creationId xmlns:a16="http://schemas.microsoft.com/office/drawing/2014/main" id="{AC373654-CDF8-46A6-A5C3-1FF495E577D9}"/>
              </a:ext>
            </a:extLst>
          </p:cNvPr>
          <p:cNvSpPr txBox="1">
            <a:spLocks/>
          </p:cNvSpPr>
          <p:nvPr/>
        </p:nvSpPr>
        <p:spPr>
          <a:xfrm>
            <a:off x="1874980" y="6099253"/>
            <a:ext cx="8467900" cy="38790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Source: </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FactSet, Federal Reserve, J.P. Morgan Asset Management. Data as of June 30, 2023.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588F473-34BA-6CDF-9E48-39A8CE635D6D}"/>
              </a:ext>
            </a:extLst>
          </p:cNvPr>
          <p:cNvPicPr>
            <a:picLocks noChangeAspect="1"/>
          </p:cNvPicPr>
          <p:nvPr/>
        </p:nvPicPr>
        <p:blipFill>
          <a:blip r:embed="rId2"/>
          <a:stretch>
            <a:fillRect/>
          </a:stretch>
        </p:blipFill>
        <p:spPr>
          <a:xfrm>
            <a:off x="1776874" y="1068512"/>
            <a:ext cx="8637987" cy="4850938"/>
          </a:xfrm>
          <a:prstGeom prst="rect">
            <a:avLst/>
          </a:prstGeom>
        </p:spPr>
      </p:pic>
    </p:spTree>
    <p:extLst>
      <p:ext uri="{BB962C8B-B14F-4D97-AF65-F5344CB8AC3E}">
        <p14:creationId xmlns:p14="http://schemas.microsoft.com/office/powerpoint/2010/main" val="2199117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916025-F9D3-CE84-A78C-29A4CF2B4781}"/>
              </a:ext>
            </a:extLst>
          </p:cNvPr>
          <p:cNvSpPr>
            <a:spLocks noGrp="1"/>
          </p:cNvSpPr>
          <p:nvPr>
            <p:ph type="title"/>
          </p:nvPr>
        </p:nvSpPr>
        <p:spPr/>
        <p:txBody>
          <a:bodyPr>
            <a:normAutofit fontScale="90000"/>
          </a:bodyPr>
          <a:lstStyle/>
          <a:p>
            <a:r>
              <a:rPr lang="en-US" sz="4000" dirty="0"/>
              <a:t>CD Rates and Other </a:t>
            </a:r>
            <a:r>
              <a:rPr lang="en-US" dirty="0"/>
              <a:t>I</a:t>
            </a:r>
            <a:r>
              <a:rPr lang="en-US" sz="4000" dirty="0"/>
              <a:t>nvestment Opportunities</a:t>
            </a:r>
            <a:endParaRPr lang="en-US" dirty="0"/>
          </a:p>
        </p:txBody>
      </p:sp>
      <p:sp>
        <p:nvSpPr>
          <p:cNvPr id="3" name="Slide Number Placeholder 2">
            <a:extLst>
              <a:ext uri="{FF2B5EF4-FFF2-40B4-BE49-F238E27FC236}">
                <a16:creationId xmlns:a16="http://schemas.microsoft.com/office/drawing/2014/main" id="{F5267654-5FDE-2643-DDE8-66061FEB90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5" name="Footer Placeholder 5">
            <a:extLst>
              <a:ext uri="{FF2B5EF4-FFF2-40B4-BE49-F238E27FC236}">
                <a16:creationId xmlns:a16="http://schemas.microsoft.com/office/drawing/2014/main" id="{0B0A504E-7762-42A7-B394-3F75EEFAC07B}"/>
              </a:ext>
            </a:extLst>
          </p:cNvPr>
          <p:cNvSpPr txBox="1">
            <a:spLocks/>
          </p:cNvSpPr>
          <p:nvPr/>
        </p:nvSpPr>
        <p:spPr>
          <a:xfrm>
            <a:off x="1851417" y="5927405"/>
            <a:ext cx="8467900" cy="77581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dirty="0"/>
              <a:t>Source:</a:t>
            </a:r>
            <a:r>
              <a:rPr lang="en-US" sz="800" dirty="0"/>
              <a:t> Bankrate, Bloomberg, FactSet, Federal Reserve, Robert Shiller, J.P. Morgan Asset Management. U.S. High Yield: Bloomberg U.S. Corporate High Yield Index.  The S&amp;P 500 total return figure from the 1984 period was calculated using data from Robert Shiller. The analysis references the month in which the 6-month average CD rate peaked during previous rate hiking cycles. CD rate data prior to 2013 are sourced from the Federal Reserve whereas data from 2013 to 2023 are sourced from Bankrate. CD subsequent 12-month return calculation assumes reinvestment at the prevailing 6-month rate when the initial CD matures. U.S. High Yield performance does not appear for the 2019 period because returns were flat at 0.03%.  Data are as of June 30,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600" dirty="0">
              <a:solidFill>
                <a:srgbClr val="00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600" dirty="0">
              <a:solidFill>
                <a:srgbClr val="00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600" dirty="0">
                <a:solidFill>
                  <a:srgbClr val="000000"/>
                </a:solidFill>
                <a:latin typeface="Arial" panose="020B0604020202020204" pitchFamily="34" charset="0"/>
                <a:cs typeface="Arial" panose="020B0604020202020204" pitchFamily="34" charset="0"/>
              </a:rPr>
              <a:t> </a:t>
            </a:r>
            <a:endParaRPr kumimoji="0" lang="en-US" sz="140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14C5DB72-528F-1BD5-D37B-FB6E5AF5CF87}"/>
              </a:ext>
            </a:extLst>
          </p:cNvPr>
          <p:cNvPicPr>
            <a:picLocks noChangeAspect="1"/>
          </p:cNvPicPr>
          <p:nvPr/>
        </p:nvPicPr>
        <p:blipFill>
          <a:blip r:embed="rId2"/>
          <a:stretch>
            <a:fillRect/>
          </a:stretch>
        </p:blipFill>
        <p:spPr>
          <a:xfrm>
            <a:off x="1791129" y="939626"/>
            <a:ext cx="8651697" cy="5047653"/>
          </a:xfrm>
          <a:prstGeom prst="rect">
            <a:avLst/>
          </a:prstGeom>
        </p:spPr>
      </p:pic>
    </p:spTree>
    <p:extLst>
      <p:ext uri="{BB962C8B-B14F-4D97-AF65-F5344CB8AC3E}">
        <p14:creationId xmlns:p14="http://schemas.microsoft.com/office/powerpoint/2010/main" val="2535780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916025-F9D3-CE84-A78C-29A4CF2B4781}"/>
              </a:ext>
            </a:extLst>
          </p:cNvPr>
          <p:cNvSpPr>
            <a:spLocks noGrp="1"/>
          </p:cNvSpPr>
          <p:nvPr>
            <p:ph type="title"/>
          </p:nvPr>
        </p:nvSpPr>
        <p:spPr/>
        <p:txBody>
          <a:bodyPr>
            <a:normAutofit fontScale="90000"/>
          </a:bodyPr>
          <a:lstStyle/>
          <a:p>
            <a:r>
              <a:rPr lang="en-US" dirty="0"/>
              <a:t>Fixed Income Valuations</a:t>
            </a:r>
          </a:p>
        </p:txBody>
      </p:sp>
      <p:sp>
        <p:nvSpPr>
          <p:cNvPr id="3" name="Slide Number Placeholder 2">
            <a:extLst>
              <a:ext uri="{FF2B5EF4-FFF2-40B4-BE49-F238E27FC236}">
                <a16:creationId xmlns:a16="http://schemas.microsoft.com/office/drawing/2014/main" id="{F5267654-5FDE-2643-DDE8-66061FEB90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8" name="Footer Placeholder 5">
            <a:extLst>
              <a:ext uri="{FF2B5EF4-FFF2-40B4-BE49-F238E27FC236}">
                <a16:creationId xmlns:a16="http://schemas.microsoft.com/office/drawing/2014/main" id="{AC373654-CDF8-46A6-A5C3-1FF495E577D9}"/>
              </a:ext>
            </a:extLst>
          </p:cNvPr>
          <p:cNvSpPr txBox="1">
            <a:spLocks/>
          </p:cNvSpPr>
          <p:nvPr/>
        </p:nvSpPr>
        <p:spPr>
          <a:xfrm>
            <a:off x="1874980" y="6099253"/>
            <a:ext cx="8467900" cy="38790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46508" rtl="0" eaLnBrk="1" fontAlgn="auto" latinLnBrk="0" hangingPunct="1">
              <a:lnSpc>
                <a:spcPct val="93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Source:</a:t>
            </a:r>
            <a:r>
              <a:rPr kumimoji="0" lang="en-US" sz="7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Bloomberg, FactSet, J.P. Morgan Credit Research, J.P. Morgan Asset Management. Indices used are Bloomberg except for emerging market debt and leveraged loans: EMD (USD): J.P. Morgan EMIGLOBAL Diversified Index; EMD (LCL): J.P. Morgan GBI-EM Global Diversified Index; EM Corp.: J.P. Morgan CEMBI Broad Diversified; Leveraged Loans: JPM Leveraged Loan Index; Euro IG: Bloomberg Euro Aggregate Corporate Index; Euro HY: Bloomberg Pan-European High Yield Index. Yield-to-worst is the lowest possible yield that can be received on a bond apart from the company defaulting. All sectors shown are yield-to-worst except for Municipals, which is based on the tax-equivalent yield-to-worst assuming a </a:t>
            </a:r>
            <a:r>
              <a:rPr kumimoji="0" lang="en-GB" sz="7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top-income tax bracket rate of 37% plus a Medicare tax rate of 3.8%</a:t>
            </a:r>
            <a:r>
              <a:rPr kumimoji="0" lang="en-US" sz="7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Data are as of June 30,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08B54C6-2FDC-4D0B-FBC7-10190841E09B}"/>
              </a:ext>
            </a:extLst>
          </p:cNvPr>
          <p:cNvPicPr>
            <a:picLocks noChangeAspect="1"/>
          </p:cNvPicPr>
          <p:nvPr/>
        </p:nvPicPr>
        <p:blipFill>
          <a:blip r:embed="rId2"/>
          <a:stretch>
            <a:fillRect/>
          </a:stretch>
        </p:blipFill>
        <p:spPr>
          <a:xfrm>
            <a:off x="1786921" y="991234"/>
            <a:ext cx="8611290" cy="4856604"/>
          </a:xfrm>
          <a:prstGeom prst="rect">
            <a:avLst/>
          </a:prstGeom>
        </p:spPr>
      </p:pic>
    </p:spTree>
    <p:extLst>
      <p:ext uri="{BB962C8B-B14F-4D97-AF65-F5344CB8AC3E}">
        <p14:creationId xmlns:p14="http://schemas.microsoft.com/office/powerpoint/2010/main" val="1845774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916025-F9D3-CE84-A78C-29A4CF2B4781}"/>
              </a:ext>
            </a:extLst>
          </p:cNvPr>
          <p:cNvSpPr>
            <a:spLocks noGrp="1"/>
          </p:cNvSpPr>
          <p:nvPr>
            <p:ph type="title"/>
          </p:nvPr>
        </p:nvSpPr>
        <p:spPr/>
        <p:txBody>
          <a:bodyPr>
            <a:normAutofit fontScale="90000"/>
          </a:bodyPr>
          <a:lstStyle/>
          <a:p>
            <a:r>
              <a:rPr lang="en-US" dirty="0"/>
              <a:t>Equity Scenarios: Bull, Bear and In-Between</a:t>
            </a:r>
          </a:p>
        </p:txBody>
      </p:sp>
      <p:sp>
        <p:nvSpPr>
          <p:cNvPr id="3" name="Slide Number Placeholder 2">
            <a:extLst>
              <a:ext uri="{FF2B5EF4-FFF2-40B4-BE49-F238E27FC236}">
                <a16:creationId xmlns:a16="http://schemas.microsoft.com/office/drawing/2014/main" id="{F5267654-5FDE-2643-DDE8-66061FEB90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5" name="Footer Placeholder 5">
            <a:extLst>
              <a:ext uri="{FF2B5EF4-FFF2-40B4-BE49-F238E27FC236}">
                <a16:creationId xmlns:a16="http://schemas.microsoft.com/office/drawing/2014/main" id="{0B0A504E-7762-42A7-B394-3F75EEFAC07B}"/>
              </a:ext>
            </a:extLst>
          </p:cNvPr>
          <p:cNvSpPr txBox="1">
            <a:spLocks/>
          </p:cNvSpPr>
          <p:nvPr/>
        </p:nvSpPr>
        <p:spPr>
          <a:xfrm>
            <a:off x="1851417" y="5989397"/>
            <a:ext cx="8467900" cy="77581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a:solidFill>
                  <a:srgbClr val="000000"/>
                </a:solidFill>
                <a:latin typeface="Arial" panose="020B0604020202020204" pitchFamily="34" charset="0"/>
                <a:cs typeface="Arial" panose="020B0604020202020204" pitchFamily="34" charset="0"/>
              </a:rPr>
              <a:t>Source: </a:t>
            </a:r>
            <a:r>
              <a:rPr lang="en-US" sz="800" dirty="0">
                <a:solidFill>
                  <a:srgbClr val="000000"/>
                </a:solidFill>
                <a:latin typeface="Arial" panose="020B0604020202020204" pitchFamily="34" charset="0"/>
                <a:cs typeface="Arial" panose="020B0604020202020204" pitchFamily="34" charset="0"/>
              </a:rPr>
              <a:t>FactSet, NBER, Robert Shiller, Standard &amp; Poor’s, J.P. Morgan Asset Management. (Left) The current peak of 4797 was observed on January 3, 2022. (Right) *A bear market is defined as a 20% or more decline from the previous market high. The related market return is the peak to trough return over the cycle. Bear and bull returns are price returns. **The bear market beginning in January 2022 is currently ongoing. The “bear return” for this period is from the January 2022 market peak through the current trough. Averages for the bear market return and duration do not include figures from the current cycle. Data as of June 30, 2023.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rgbClr val="000000"/>
                </a:solidFill>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a:solidFill>
                  <a:srgbClr val="000000"/>
                </a:solidFill>
                <a:latin typeface="Arial" panose="020B0604020202020204" pitchFamily="34" charset="0"/>
                <a:cs typeface="Arial" panose="020B0604020202020204" pitchFamily="34" charset="0"/>
              </a:rPr>
              <a:t> </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670B2A7-3253-00C8-AF9D-A0DF6509E217}"/>
              </a:ext>
            </a:extLst>
          </p:cNvPr>
          <p:cNvPicPr>
            <a:picLocks noChangeAspect="1"/>
          </p:cNvPicPr>
          <p:nvPr/>
        </p:nvPicPr>
        <p:blipFill>
          <a:blip r:embed="rId2"/>
          <a:stretch>
            <a:fillRect/>
          </a:stretch>
        </p:blipFill>
        <p:spPr>
          <a:xfrm>
            <a:off x="1796319" y="991234"/>
            <a:ext cx="8611425" cy="4854961"/>
          </a:xfrm>
          <a:prstGeom prst="rect">
            <a:avLst/>
          </a:prstGeom>
        </p:spPr>
      </p:pic>
    </p:spTree>
    <p:extLst>
      <p:ext uri="{BB962C8B-B14F-4D97-AF65-F5344CB8AC3E}">
        <p14:creationId xmlns:p14="http://schemas.microsoft.com/office/powerpoint/2010/main" val="385958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916025-F9D3-CE84-A78C-29A4CF2B4781}"/>
              </a:ext>
            </a:extLst>
          </p:cNvPr>
          <p:cNvSpPr>
            <a:spLocks noGrp="1"/>
          </p:cNvSpPr>
          <p:nvPr>
            <p:ph type="title"/>
          </p:nvPr>
        </p:nvSpPr>
        <p:spPr/>
        <p:txBody>
          <a:bodyPr>
            <a:normAutofit fontScale="90000"/>
          </a:bodyPr>
          <a:lstStyle/>
          <a:p>
            <a:r>
              <a:rPr lang="en-US" dirty="0"/>
              <a:t>S&amp;P 500 Valuation Measures</a:t>
            </a:r>
          </a:p>
        </p:txBody>
      </p:sp>
      <p:sp>
        <p:nvSpPr>
          <p:cNvPr id="3" name="Slide Number Placeholder 2">
            <a:extLst>
              <a:ext uri="{FF2B5EF4-FFF2-40B4-BE49-F238E27FC236}">
                <a16:creationId xmlns:a16="http://schemas.microsoft.com/office/drawing/2014/main" id="{F5267654-5FDE-2643-DDE8-66061FEB90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8" name="Footer Placeholder 5">
            <a:extLst>
              <a:ext uri="{FF2B5EF4-FFF2-40B4-BE49-F238E27FC236}">
                <a16:creationId xmlns:a16="http://schemas.microsoft.com/office/drawing/2014/main" id="{AC373654-CDF8-46A6-A5C3-1FF495E577D9}"/>
              </a:ext>
            </a:extLst>
          </p:cNvPr>
          <p:cNvSpPr txBox="1">
            <a:spLocks/>
          </p:cNvSpPr>
          <p:nvPr/>
        </p:nvSpPr>
        <p:spPr>
          <a:xfrm>
            <a:off x="1874980" y="6057213"/>
            <a:ext cx="8467900" cy="38790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defTabSz="914433">
              <a:lnSpc>
                <a:spcPct val="90000"/>
              </a:lnSpc>
              <a:buClr>
                <a:srgbClr val="656565"/>
              </a:buClr>
              <a:buSzPct val="75000"/>
            </a:pPr>
            <a:r>
              <a:rPr lang="en-US" sz="700" b="1" dirty="0">
                <a:solidFill>
                  <a:prstClr val="black"/>
                </a:solidFill>
                <a:latin typeface="Arial" panose="020B0604020202020204" pitchFamily="34" charset="0"/>
                <a:cs typeface="Arial" panose="020B0604020202020204" pitchFamily="34" charset="0"/>
              </a:rPr>
              <a:t>Source:</a:t>
            </a:r>
            <a:r>
              <a:rPr lang="en-US" sz="700" dirty="0">
                <a:solidFill>
                  <a:prstClr val="black"/>
                </a:solidFill>
                <a:latin typeface="Arial" panose="020B0604020202020204" pitchFamily="34" charset="0"/>
                <a:cs typeface="Arial" panose="020B0604020202020204" pitchFamily="34" charset="0"/>
              </a:rPr>
              <a:t> FactSet, FRB, </a:t>
            </a:r>
            <a:r>
              <a:rPr lang="en-US" sz="700" dirty="0">
                <a:solidFill>
                  <a:srgbClr val="000000"/>
                </a:solidFill>
                <a:latin typeface="Arial" panose="020B0604020202020204" pitchFamily="34" charset="0"/>
                <a:cs typeface="Arial" panose="020B0604020202020204" pitchFamily="34" charset="0"/>
              </a:rPr>
              <a:t>Refinitiv </a:t>
            </a:r>
            <a:r>
              <a:rPr lang="en-US" sz="700" dirty="0" err="1">
                <a:solidFill>
                  <a:srgbClr val="000000"/>
                </a:solidFill>
                <a:latin typeface="Arial" panose="020B0604020202020204" pitchFamily="34" charset="0"/>
                <a:cs typeface="Arial" panose="020B0604020202020204" pitchFamily="34" charset="0"/>
              </a:rPr>
              <a:t>Datastream</a:t>
            </a:r>
            <a:r>
              <a:rPr lang="en-US" sz="700" dirty="0">
                <a:solidFill>
                  <a:srgbClr val="000000"/>
                </a:solidFill>
                <a:latin typeface="Arial" panose="020B0604020202020204" pitchFamily="34" charset="0"/>
                <a:cs typeface="Arial" panose="020B0604020202020204" pitchFamily="34" charset="0"/>
              </a:rPr>
              <a:t>, Robert Shiller, </a:t>
            </a:r>
            <a:r>
              <a:rPr lang="en-US" sz="700" dirty="0">
                <a:solidFill>
                  <a:prstClr val="black"/>
                </a:solidFill>
                <a:latin typeface="Arial" panose="020B0604020202020204" pitchFamily="34" charset="0"/>
                <a:cs typeface="Arial" panose="020B0604020202020204" pitchFamily="34" charset="0"/>
              </a:rPr>
              <a:t>Standard &amp; Poor’s, Thomson Reuters, J.P. Morgan Asset Management. Price-to-earnings is price divided by consensus analyst estimates of earnings per share for the next 12 months as provided by IBES since June 1998 and by FactSet since January 2022. Current next 12-months consensus earnings estimates are $233. Average P/E and standard deviations are calculated using 25 years of history. Shiller’s P/E uses trailing 10-years of inflation-adjusted earnings as reported by companies. Dividend yield is calculated as the next 12-months consensus dividend divided by most recent price. Price-to-book ratio is the price divided by book value per share. Price-to-cash flow is price divided by NTM cash flow. EY minus Baa yield is the forward earnings yield (consensus analyst estimates of EPS over the next 12 months divided by price) minus the Moody’s Baa seasoned corporate bond yield. Std. dev. over-/under-valued is calculated using the average and standard deviation over 25 years for each measure. *P/CF is a 20-year average due to cash flow availability. </a:t>
            </a:r>
            <a:r>
              <a:rPr lang="en-US" sz="700" dirty="0">
                <a:solidFill>
                  <a:prstClr val="black"/>
                </a:solidFill>
              </a:rPr>
              <a:t>Data are as of June 30, 2023. </a:t>
            </a:r>
            <a:endParaRPr lang="en-US" sz="7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C129C3C-92FE-3D5C-D3C8-BECAE21AA4E8}"/>
              </a:ext>
            </a:extLst>
          </p:cNvPr>
          <p:cNvPicPr>
            <a:picLocks noChangeAspect="1"/>
          </p:cNvPicPr>
          <p:nvPr/>
        </p:nvPicPr>
        <p:blipFill>
          <a:blip r:embed="rId2"/>
          <a:stretch>
            <a:fillRect/>
          </a:stretch>
        </p:blipFill>
        <p:spPr>
          <a:xfrm>
            <a:off x="1786925" y="991234"/>
            <a:ext cx="8614677" cy="4815777"/>
          </a:xfrm>
          <a:prstGeom prst="rect">
            <a:avLst/>
          </a:prstGeom>
        </p:spPr>
      </p:pic>
    </p:spTree>
    <p:extLst>
      <p:ext uri="{BB962C8B-B14F-4D97-AF65-F5344CB8AC3E}">
        <p14:creationId xmlns:p14="http://schemas.microsoft.com/office/powerpoint/2010/main" val="960449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4C2B4-893C-54D9-F306-A46A059D6257}"/>
              </a:ext>
            </a:extLst>
          </p:cNvPr>
          <p:cNvSpPr>
            <a:spLocks noGrp="1"/>
          </p:cNvSpPr>
          <p:nvPr>
            <p:ph type="title"/>
          </p:nvPr>
        </p:nvSpPr>
        <p:spPr/>
        <p:txBody>
          <a:bodyPr>
            <a:normAutofit fontScale="90000"/>
          </a:bodyPr>
          <a:lstStyle/>
          <a:p>
            <a:r>
              <a:rPr lang="en-US" dirty="0"/>
              <a:t>Meet the Presenters</a:t>
            </a:r>
          </a:p>
        </p:txBody>
      </p:sp>
      <p:sp>
        <p:nvSpPr>
          <p:cNvPr id="3" name="Slide Number Placeholder 2">
            <a:extLst>
              <a:ext uri="{FF2B5EF4-FFF2-40B4-BE49-F238E27FC236}">
                <a16:creationId xmlns:a16="http://schemas.microsoft.com/office/drawing/2014/main" id="{F5267654-5FDE-2643-DDE8-66061FEB90E8}"/>
              </a:ext>
            </a:extLst>
          </p:cNvPr>
          <p:cNvSpPr>
            <a:spLocks noGrp="1"/>
          </p:cNvSpPr>
          <p:nvPr>
            <p:ph type="sldNum" sz="quarter" idx="12"/>
          </p:nvPr>
        </p:nvSpPr>
        <p:spPr/>
        <p:txBody>
          <a:bodyPr/>
          <a:lstStyle/>
          <a:p>
            <a:fld id="{B212C38A-D241-7041-9EFC-6446870ABFAA}" type="slidenum">
              <a:rPr lang="en-US" smtClean="0"/>
              <a:t>2</a:t>
            </a:fld>
            <a:endParaRPr lang="en-US"/>
          </a:p>
        </p:txBody>
      </p:sp>
      <p:grpSp>
        <p:nvGrpSpPr>
          <p:cNvPr id="9" name="Group 8">
            <a:extLst>
              <a:ext uri="{FF2B5EF4-FFF2-40B4-BE49-F238E27FC236}">
                <a16:creationId xmlns:a16="http://schemas.microsoft.com/office/drawing/2014/main" id="{D7A725A7-B494-1158-3143-28714B4CABBA}"/>
              </a:ext>
            </a:extLst>
          </p:cNvPr>
          <p:cNvGrpSpPr/>
          <p:nvPr/>
        </p:nvGrpSpPr>
        <p:grpSpPr>
          <a:xfrm>
            <a:off x="477520" y="1401376"/>
            <a:ext cx="4819119" cy="1623590"/>
            <a:chOff x="477520" y="1222850"/>
            <a:chExt cx="4819119" cy="1623590"/>
          </a:xfrm>
        </p:grpSpPr>
        <p:sp>
          <p:nvSpPr>
            <p:cNvPr id="5" name="Rectangle 4">
              <a:extLst>
                <a:ext uri="{FF2B5EF4-FFF2-40B4-BE49-F238E27FC236}">
                  <a16:creationId xmlns:a16="http://schemas.microsoft.com/office/drawing/2014/main" id="{FD5CBA15-9C53-5B4C-2CA8-A6477557F0C3}"/>
                </a:ext>
              </a:extLst>
            </p:cNvPr>
            <p:cNvSpPr/>
            <p:nvPr/>
          </p:nvSpPr>
          <p:spPr>
            <a:xfrm>
              <a:off x="477520" y="1222850"/>
              <a:ext cx="1407111" cy="1623590"/>
            </a:xfrm>
            <a:prstGeom prst="rect">
              <a:avLst/>
            </a:prstGeom>
            <a:solidFill>
              <a:srgbClr val="DFE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id="{5FC7BC51-48A9-B53B-8D60-51CD125DE7FB}"/>
                </a:ext>
              </a:extLst>
            </p:cNvPr>
            <p:cNvSpPr txBox="1">
              <a:spLocks/>
            </p:cNvSpPr>
            <p:nvPr/>
          </p:nvSpPr>
          <p:spPr>
            <a:xfrm>
              <a:off x="2032115" y="1377708"/>
              <a:ext cx="3264524" cy="1313873"/>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spcAft>
                  <a:spcPts val="300"/>
                </a:spcAft>
                <a:buFont typeface="Arial" panose="020B0604020202020204" pitchFamily="34" charset="0"/>
                <a:buNone/>
                <a:defRPr sz="25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300"/>
                </a:spcAft>
                <a:buFont typeface="Arial" panose="020B0604020202020204" pitchFamily="34" charset="0"/>
                <a:buChar char="•"/>
                <a:defRPr sz="25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5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SzPct val="100000"/>
                <a:buFont typeface="System Font Regular"/>
                <a:buChar char="&gt;"/>
                <a:defRPr sz="25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5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spcAft>
                  <a:spcPts val="600"/>
                </a:spcAft>
              </a:pPr>
              <a:r>
                <a:rPr lang="en-US" sz="1500" b="1" dirty="0"/>
                <a:t>Katie Jaskinia</a:t>
              </a:r>
            </a:p>
            <a:p>
              <a:pPr>
                <a:spcBef>
                  <a:spcPts val="400"/>
                </a:spcBef>
                <a:spcAft>
                  <a:spcPts val="600"/>
                </a:spcAft>
              </a:pPr>
              <a:r>
                <a:rPr lang="en-US" sz="1500" dirty="0"/>
                <a:t>Senior Managing Advisor</a:t>
              </a:r>
            </a:p>
          </p:txBody>
        </p:sp>
      </p:grpSp>
      <p:grpSp>
        <p:nvGrpSpPr>
          <p:cNvPr id="10" name="Group 9">
            <a:extLst>
              <a:ext uri="{FF2B5EF4-FFF2-40B4-BE49-F238E27FC236}">
                <a16:creationId xmlns:a16="http://schemas.microsoft.com/office/drawing/2014/main" id="{1DF6BFF4-53FB-45B7-43D2-5709CE460CA5}"/>
              </a:ext>
            </a:extLst>
          </p:cNvPr>
          <p:cNvGrpSpPr/>
          <p:nvPr/>
        </p:nvGrpSpPr>
        <p:grpSpPr>
          <a:xfrm>
            <a:off x="477520" y="3435108"/>
            <a:ext cx="4819119" cy="1623590"/>
            <a:chOff x="477520" y="1222850"/>
            <a:chExt cx="4819119" cy="1623590"/>
          </a:xfrm>
        </p:grpSpPr>
        <p:sp>
          <p:nvSpPr>
            <p:cNvPr id="11" name="Rectangle 10">
              <a:extLst>
                <a:ext uri="{FF2B5EF4-FFF2-40B4-BE49-F238E27FC236}">
                  <a16:creationId xmlns:a16="http://schemas.microsoft.com/office/drawing/2014/main" id="{61569CA8-E03F-E354-A468-A65166F1A5BD}"/>
                </a:ext>
              </a:extLst>
            </p:cNvPr>
            <p:cNvSpPr/>
            <p:nvPr/>
          </p:nvSpPr>
          <p:spPr>
            <a:xfrm>
              <a:off x="477520" y="1222850"/>
              <a:ext cx="1407111" cy="1623590"/>
            </a:xfrm>
            <a:prstGeom prst="rect">
              <a:avLst/>
            </a:prstGeom>
            <a:solidFill>
              <a:srgbClr val="DFE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3">
              <a:extLst>
                <a:ext uri="{FF2B5EF4-FFF2-40B4-BE49-F238E27FC236}">
                  <a16:creationId xmlns:a16="http://schemas.microsoft.com/office/drawing/2014/main" id="{6EC48700-8D30-FF94-400D-F81F098B5FA2}"/>
                </a:ext>
              </a:extLst>
            </p:cNvPr>
            <p:cNvSpPr txBox="1">
              <a:spLocks/>
            </p:cNvSpPr>
            <p:nvPr/>
          </p:nvSpPr>
          <p:spPr>
            <a:xfrm>
              <a:off x="2032115" y="1377708"/>
              <a:ext cx="3264524" cy="1313873"/>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spcAft>
                  <a:spcPts val="300"/>
                </a:spcAft>
                <a:buFont typeface="Arial" panose="020B0604020202020204" pitchFamily="34" charset="0"/>
                <a:buNone/>
                <a:defRPr sz="25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300"/>
                </a:spcAft>
                <a:buFont typeface="Arial" panose="020B0604020202020204" pitchFamily="34" charset="0"/>
                <a:buChar char="•"/>
                <a:defRPr sz="25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5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SzPct val="100000"/>
                <a:buFont typeface="System Font Regular"/>
                <a:buChar char="&gt;"/>
                <a:defRPr sz="25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5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spcAft>
                  <a:spcPts val="600"/>
                </a:spcAft>
              </a:pPr>
              <a:r>
                <a:rPr lang="en-US" sz="1500" b="1" dirty="0"/>
                <a:t>Stephanie Hurt</a:t>
              </a:r>
            </a:p>
            <a:p>
              <a:pPr>
                <a:spcBef>
                  <a:spcPts val="400"/>
                </a:spcBef>
                <a:spcAft>
                  <a:spcPts val="600"/>
                </a:spcAft>
              </a:pPr>
              <a:r>
                <a:rPr lang="en-US" sz="1500" dirty="0"/>
                <a:t>Director</a:t>
              </a:r>
            </a:p>
          </p:txBody>
        </p:sp>
      </p:grpSp>
      <p:grpSp>
        <p:nvGrpSpPr>
          <p:cNvPr id="13" name="Group 12">
            <a:extLst>
              <a:ext uri="{FF2B5EF4-FFF2-40B4-BE49-F238E27FC236}">
                <a16:creationId xmlns:a16="http://schemas.microsoft.com/office/drawing/2014/main" id="{2E6E9D60-45B3-AD02-4210-7B08D062FFFD}"/>
              </a:ext>
            </a:extLst>
          </p:cNvPr>
          <p:cNvGrpSpPr/>
          <p:nvPr/>
        </p:nvGrpSpPr>
        <p:grpSpPr>
          <a:xfrm>
            <a:off x="5860682" y="1401376"/>
            <a:ext cx="4819119" cy="1623590"/>
            <a:chOff x="477520" y="1222850"/>
            <a:chExt cx="4819119" cy="1623590"/>
          </a:xfrm>
        </p:grpSpPr>
        <p:sp>
          <p:nvSpPr>
            <p:cNvPr id="14" name="Rectangle 13">
              <a:extLst>
                <a:ext uri="{FF2B5EF4-FFF2-40B4-BE49-F238E27FC236}">
                  <a16:creationId xmlns:a16="http://schemas.microsoft.com/office/drawing/2014/main" id="{D1DAF1E0-F4DD-AA25-CD5A-B0F8DD919B2E}"/>
                </a:ext>
              </a:extLst>
            </p:cNvPr>
            <p:cNvSpPr/>
            <p:nvPr/>
          </p:nvSpPr>
          <p:spPr>
            <a:xfrm>
              <a:off x="477520" y="1222850"/>
              <a:ext cx="1407111" cy="1623590"/>
            </a:xfrm>
            <a:prstGeom prst="rect">
              <a:avLst/>
            </a:prstGeom>
            <a:solidFill>
              <a:srgbClr val="DFE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3">
              <a:extLst>
                <a:ext uri="{FF2B5EF4-FFF2-40B4-BE49-F238E27FC236}">
                  <a16:creationId xmlns:a16="http://schemas.microsoft.com/office/drawing/2014/main" id="{1E777C06-898C-B05B-1592-A04F30C84638}"/>
                </a:ext>
              </a:extLst>
            </p:cNvPr>
            <p:cNvSpPr txBox="1">
              <a:spLocks/>
            </p:cNvSpPr>
            <p:nvPr/>
          </p:nvSpPr>
          <p:spPr>
            <a:xfrm>
              <a:off x="2032115" y="1377708"/>
              <a:ext cx="3264524" cy="1313873"/>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spcAft>
                  <a:spcPts val="300"/>
                </a:spcAft>
                <a:buFont typeface="Arial" panose="020B0604020202020204" pitchFamily="34" charset="0"/>
                <a:buNone/>
                <a:defRPr sz="25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300"/>
                </a:spcAft>
                <a:buFont typeface="Arial" panose="020B0604020202020204" pitchFamily="34" charset="0"/>
                <a:buChar char="•"/>
                <a:defRPr sz="25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5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SzPct val="100000"/>
                <a:buFont typeface="System Font Regular"/>
                <a:buChar char="&gt;"/>
                <a:defRPr sz="25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5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spcAft>
                  <a:spcPts val="600"/>
                </a:spcAft>
              </a:pPr>
              <a:r>
                <a:rPr lang="en-US" sz="1500" b="1" dirty="0"/>
                <a:t>Matt Wahl</a:t>
              </a:r>
            </a:p>
            <a:p>
              <a:pPr>
                <a:spcBef>
                  <a:spcPts val="400"/>
                </a:spcBef>
                <a:spcAft>
                  <a:spcPts val="600"/>
                </a:spcAft>
              </a:pPr>
              <a:r>
                <a:rPr lang="en-US" sz="1500" dirty="0"/>
                <a:t>Managing Director</a:t>
              </a:r>
            </a:p>
          </p:txBody>
        </p:sp>
      </p:grpSp>
      <p:pic>
        <p:nvPicPr>
          <p:cNvPr id="19" name="Picture 18" descr="A close-up of a person smiling&#10;&#10;Description automatically generated">
            <a:extLst>
              <a:ext uri="{FF2B5EF4-FFF2-40B4-BE49-F238E27FC236}">
                <a16:creationId xmlns:a16="http://schemas.microsoft.com/office/drawing/2014/main" id="{DFA2F056-7150-4024-BA90-909B8F32FC23}"/>
              </a:ext>
            </a:extLst>
          </p:cNvPr>
          <p:cNvPicPr>
            <a:picLocks noChangeAspect="1"/>
          </p:cNvPicPr>
          <p:nvPr/>
        </p:nvPicPr>
        <p:blipFill rotWithShape="1">
          <a:blip r:embed="rId2">
            <a:extLst>
              <a:ext uri="{28A0092B-C50C-407E-A947-70E740481C1C}">
                <a14:useLocalDpi xmlns:a14="http://schemas.microsoft.com/office/drawing/2010/main" val="0"/>
              </a:ext>
            </a:extLst>
          </a:blip>
          <a:srcRect t="5995" r="7669" b="17909"/>
          <a:stretch/>
        </p:blipFill>
        <p:spPr>
          <a:xfrm>
            <a:off x="477519" y="3435108"/>
            <a:ext cx="1407111" cy="1623591"/>
          </a:xfrm>
          <a:prstGeom prst="rect">
            <a:avLst/>
          </a:prstGeom>
        </p:spPr>
      </p:pic>
      <p:pic>
        <p:nvPicPr>
          <p:cNvPr id="21" name="Picture 20" descr="A person in a suit smiling&#10;&#10;Description automatically generated with low confidence">
            <a:extLst>
              <a:ext uri="{FF2B5EF4-FFF2-40B4-BE49-F238E27FC236}">
                <a16:creationId xmlns:a16="http://schemas.microsoft.com/office/drawing/2014/main" id="{F5591D2C-BB99-40A2-9225-58999C0D25AD}"/>
              </a:ext>
            </a:extLst>
          </p:cNvPr>
          <p:cNvPicPr>
            <a:picLocks noChangeAspect="1"/>
          </p:cNvPicPr>
          <p:nvPr/>
        </p:nvPicPr>
        <p:blipFill rotWithShape="1">
          <a:blip r:embed="rId3">
            <a:extLst>
              <a:ext uri="{28A0092B-C50C-407E-A947-70E740481C1C}">
                <a14:useLocalDpi xmlns:a14="http://schemas.microsoft.com/office/drawing/2010/main" val="0"/>
              </a:ext>
            </a:extLst>
          </a:blip>
          <a:srcRect r="7669" b="23903"/>
          <a:stretch/>
        </p:blipFill>
        <p:spPr>
          <a:xfrm>
            <a:off x="5860682" y="1401375"/>
            <a:ext cx="1407111" cy="1623590"/>
          </a:xfrm>
          <a:prstGeom prst="rect">
            <a:avLst/>
          </a:prstGeom>
        </p:spPr>
      </p:pic>
      <p:pic>
        <p:nvPicPr>
          <p:cNvPr id="8" name="Picture 7">
            <a:extLst>
              <a:ext uri="{FF2B5EF4-FFF2-40B4-BE49-F238E27FC236}">
                <a16:creationId xmlns:a16="http://schemas.microsoft.com/office/drawing/2014/main" id="{233D3013-F327-4E05-8200-DC2A4AE909C6}"/>
              </a:ext>
            </a:extLst>
          </p:cNvPr>
          <p:cNvPicPr>
            <a:picLocks noChangeAspect="1"/>
          </p:cNvPicPr>
          <p:nvPr/>
        </p:nvPicPr>
        <p:blipFill rotWithShape="1">
          <a:blip r:embed="rId4">
            <a:extLst>
              <a:ext uri="{28A0092B-C50C-407E-A947-70E740481C1C}">
                <a14:useLocalDpi xmlns:a14="http://schemas.microsoft.com/office/drawing/2010/main" val="0"/>
              </a:ext>
            </a:extLst>
          </a:blip>
          <a:srcRect l="4093" t="6985" r="3577" b="16920"/>
          <a:stretch/>
        </p:blipFill>
        <p:spPr>
          <a:xfrm>
            <a:off x="477518" y="1401375"/>
            <a:ext cx="1407112" cy="1623590"/>
          </a:xfrm>
          <a:prstGeom prst="rect">
            <a:avLst/>
          </a:prstGeom>
        </p:spPr>
      </p:pic>
    </p:spTree>
    <p:extLst>
      <p:ext uri="{BB962C8B-B14F-4D97-AF65-F5344CB8AC3E}">
        <p14:creationId xmlns:p14="http://schemas.microsoft.com/office/powerpoint/2010/main" val="3598165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916025-F9D3-CE84-A78C-29A4CF2B4781}"/>
              </a:ext>
            </a:extLst>
          </p:cNvPr>
          <p:cNvSpPr>
            <a:spLocks noGrp="1"/>
          </p:cNvSpPr>
          <p:nvPr>
            <p:ph type="title"/>
          </p:nvPr>
        </p:nvSpPr>
        <p:spPr/>
        <p:txBody>
          <a:bodyPr>
            <a:normAutofit fontScale="90000"/>
          </a:bodyPr>
          <a:lstStyle/>
          <a:p>
            <a:r>
              <a:rPr lang="en-US" dirty="0"/>
              <a:t>P/E Ratios and Equity Returns</a:t>
            </a:r>
          </a:p>
        </p:txBody>
      </p:sp>
      <p:sp>
        <p:nvSpPr>
          <p:cNvPr id="3" name="Slide Number Placeholder 2">
            <a:extLst>
              <a:ext uri="{FF2B5EF4-FFF2-40B4-BE49-F238E27FC236}">
                <a16:creationId xmlns:a16="http://schemas.microsoft.com/office/drawing/2014/main" id="{F5267654-5FDE-2643-DDE8-66061FEB90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8" name="Footer Placeholder 5">
            <a:extLst>
              <a:ext uri="{FF2B5EF4-FFF2-40B4-BE49-F238E27FC236}">
                <a16:creationId xmlns:a16="http://schemas.microsoft.com/office/drawing/2014/main" id="{AC373654-CDF8-46A6-A5C3-1FF495E577D9}"/>
              </a:ext>
            </a:extLst>
          </p:cNvPr>
          <p:cNvSpPr txBox="1">
            <a:spLocks/>
          </p:cNvSpPr>
          <p:nvPr/>
        </p:nvSpPr>
        <p:spPr>
          <a:xfrm>
            <a:off x="1874980" y="6057213"/>
            <a:ext cx="8467900" cy="38790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33" rtl="0" eaLnBrk="1" fontAlgn="auto" latinLnBrk="0" hangingPunct="1">
              <a:lnSpc>
                <a:spcPct val="90000"/>
              </a:lnSpc>
              <a:spcBef>
                <a:spcPts val="0"/>
              </a:spcBef>
              <a:spcAft>
                <a:spcPts val="0"/>
              </a:spcAft>
              <a:buClr>
                <a:srgbClr val="656565"/>
              </a:buClr>
              <a:buSzPct val="75000"/>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Source:</a:t>
            </a:r>
            <a:r>
              <a:rPr kumimoji="0" lang="en-US" sz="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FactSet, </a:t>
            </a:r>
            <a:r>
              <a:rPr kumimoji="0" lang="en-US" sz="7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Refinitiv </a:t>
            </a:r>
            <a:r>
              <a:rPr kumimoji="0" lang="en-US" sz="7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Datastream</a:t>
            </a:r>
            <a:r>
              <a:rPr kumimoji="0" lang="en-US" sz="7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Standard &amp; Poor’s, Thomson Reuters, J.P. Morgan Asset Management. Returns are 12-month and 60-month annualized total returns, measured monthly, beginning 5/31/1998. R² represents the percent of total variation in total returns that can be explained by forward price-to-earnings ratios. Price-to-earnings is price divided by consensus analyst estimates of earnings per share for the next 12 months as provided by IBES since February 1998 and by FactSet since January 2022. Data are as of June 30, 2023.</a:t>
            </a:r>
            <a:endParaRPr lang="en-US" sz="7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54F2BC3-A627-D92F-2434-C863C7FF4DE7}"/>
              </a:ext>
            </a:extLst>
          </p:cNvPr>
          <p:cNvPicPr>
            <a:picLocks noChangeAspect="1"/>
          </p:cNvPicPr>
          <p:nvPr/>
        </p:nvPicPr>
        <p:blipFill>
          <a:blip r:embed="rId2"/>
          <a:stretch>
            <a:fillRect/>
          </a:stretch>
        </p:blipFill>
        <p:spPr>
          <a:xfrm>
            <a:off x="1776874" y="991234"/>
            <a:ext cx="8608589" cy="4889679"/>
          </a:xfrm>
          <a:prstGeom prst="rect">
            <a:avLst/>
          </a:prstGeom>
        </p:spPr>
      </p:pic>
    </p:spTree>
    <p:extLst>
      <p:ext uri="{BB962C8B-B14F-4D97-AF65-F5344CB8AC3E}">
        <p14:creationId xmlns:p14="http://schemas.microsoft.com/office/powerpoint/2010/main" val="83613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916025-F9D3-CE84-A78C-29A4CF2B4781}"/>
              </a:ext>
            </a:extLst>
          </p:cNvPr>
          <p:cNvSpPr>
            <a:spLocks noGrp="1"/>
          </p:cNvSpPr>
          <p:nvPr>
            <p:ph type="title"/>
          </p:nvPr>
        </p:nvSpPr>
        <p:spPr/>
        <p:txBody>
          <a:bodyPr>
            <a:normAutofit fontScale="90000"/>
          </a:bodyPr>
          <a:lstStyle/>
          <a:p>
            <a:r>
              <a:rPr lang="en-US" dirty="0"/>
              <a:t>Cycles of U.S. Equity Outperformance</a:t>
            </a:r>
          </a:p>
        </p:txBody>
      </p:sp>
      <p:sp>
        <p:nvSpPr>
          <p:cNvPr id="3" name="Slide Number Placeholder 2">
            <a:extLst>
              <a:ext uri="{FF2B5EF4-FFF2-40B4-BE49-F238E27FC236}">
                <a16:creationId xmlns:a16="http://schemas.microsoft.com/office/drawing/2014/main" id="{F5267654-5FDE-2643-DDE8-66061FEB90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8" name="Footer Placeholder 5">
            <a:extLst>
              <a:ext uri="{FF2B5EF4-FFF2-40B4-BE49-F238E27FC236}">
                <a16:creationId xmlns:a16="http://schemas.microsoft.com/office/drawing/2014/main" id="{AC373654-CDF8-46A6-A5C3-1FF495E577D9}"/>
              </a:ext>
            </a:extLst>
          </p:cNvPr>
          <p:cNvSpPr txBox="1">
            <a:spLocks/>
          </p:cNvSpPr>
          <p:nvPr/>
        </p:nvSpPr>
        <p:spPr>
          <a:xfrm>
            <a:off x="1874980" y="6099253"/>
            <a:ext cx="8467900" cy="38790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46508" rtl="0" eaLnBrk="1" fontAlgn="auto" latinLnBrk="0" hangingPunct="1">
              <a:lnSpc>
                <a:spcPct val="93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Source:</a:t>
            </a:r>
            <a:r>
              <a:rPr kumimoji="0" lang="en-US" sz="7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FactSet, MSCI, J.P. Morgan Asset Management. Regime change determined when cumulative outperformance peaks and is not reached again in the subsequent 12-month period.  Data are as of June 30,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4F2DDC1-C965-5DCA-C383-B3246CA90E4B}"/>
              </a:ext>
            </a:extLst>
          </p:cNvPr>
          <p:cNvPicPr>
            <a:picLocks noChangeAspect="1"/>
          </p:cNvPicPr>
          <p:nvPr/>
        </p:nvPicPr>
        <p:blipFill>
          <a:blip r:embed="rId2"/>
          <a:stretch>
            <a:fillRect/>
          </a:stretch>
        </p:blipFill>
        <p:spPr>
          <a:xfrm>
            <a:off x="1706536" y="1025926"/>
            <a:ext cx="8770883" cy="4741018"/>
          </a:xfrm>
          <a:prstGeom prst="rect">
            <a:avLst/>
          </a:prstGeom>
        </p:spPr>
      </p:pic>
    </p:spTree>
    <p:extLst>
      <p:ext uri="{BB962C8B-B14F-4D97-AF65-F5344CB8AC3E}">
        <p14:creationId xmlns:p14="http://schemas.microsoft.com/office/powerpoint/2010/main" val="14117141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916025-F9D3-CE84-A78C-29A4CF2B4781}"/>
              </a:ext>
            </a:extLst>
          </p:cNvPr>
          <p:cNvSpPr>
            <a:spLocks noGrp="1"/>
          </p:cNvSpPr>
          <p:nvPr>
            <p:ph type="title"/>
          </p:nvPr>
        </p:nvSpPr>
        <p:spPr/>
        <p:txBody>
          <a:bodyPr>
            <a:normAutofit fontScale="90000"/>
          </a:bodyPr>
          <a:lstStyle/>
          <a:p>
            <a:r>
              <a:rPr lang="en-US" dirty="0"/>
              <a:t>International Valuations and Dividend Yields</a:t>
            </a:r>
          </a:p>
        </p:txBody>
      </p:sp>
      <p:sp>
        <p:nvSpPr>
          <p:cNvPr id="3" name="Slide Number Placeholder 2">
            <a:extLst>
              <a:ext uri="{FF2B5EF4-FFF2-40B4-BE49-F238E27FC236}">
                <a16:creationId xmlns:a16="http://schemas.microsoft.com/office/drawing/2014/main" id="{F5267654-5FDE-2643-DDE8-66061FEB90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8" name="Footer Placeholder 5">
            <a:extLst>
              <a:ext uri="{FF2B5EF4-FFF2-40B4-BE49-F238E27FC236}">
                <a16:creationId xmlns:a16="http://schemas.microsoft.com/office/drawing/2014/main" id="{AC373654-CDF8-46A6-A5C3-1FF495E577D9}"/>
              </a:ext>
            </a:extLst>
          </p:cNvPr>
          <p:cNvSpPr txBox="1">
            <a:spLocks/>
          </p:cNvSpPr>
          <p:nvPr/>
        </p:nvSpPr>
        <p:spPr>
          <a:xfrm>
            <a:off x="1874980" y="6099253"/>
            <a:ext cx="8467900" cy="38790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46508" rtl="0" eaLnBrk="1" fontAlgn="auto" latinLnBrk="0" hangingPunct="1">
              <a:lnSpc>
                <a:spcPct val="93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Source:</a:t>
            </a:r>
            <a:r>
              <a:rPr kumimoji="0" lang="en-US" sz="7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FactSet, MSCI, Standard &amp; Poor's, J.P. Morgan Asset Management.  Data as of June 30, 2023.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8AB4575-7D38-E433-883E-D1A409611ED1}"/>
              </a:ext>
            </a:extLst>
          </p:cNvPr>
          <p:cNvPicPr>
            <a:picLocks noChangeAspect="1"/>
          </p:cNvPicPr>
          <p:nvPr/>
        </p:nvPicPr>
        <p:blipFill>
          <a:blip r:embed="rId2"/>
          <a:stretch>
            <a:fillRect/>
          </a:stretch>
        </p:blipFill>
        <p:spPr>
          <a:xfrm>
            <a:off x="1726630" y="919406"/>
            <a:ext cx="8728841" cy="4963458"/>
          </a:xfrm>
          <a:prstGeom prst="rect">
            <a:avLst/>
          </a:prstGeom>
        </p:spPr>
      </p:pic>
    </p:spTree>
    <p:extLst>
      <p:ext uri="{BB962C8B-B14F-4D97-AF65-F5344CB8AC3E}">
        <p14:creationId xmlns:p14="http://schemas.microsoft.com/office/powerpoint/2010/main" val="30244129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916025-F9D3-CE84-A78C-29A4CF2B4781}"/>
              </a:ext>
            </a:extLst>
          </p:cNvPr>
          <p:cNvSpPr>
            <a:spLocks noGrp="1"/>
          </p:cNvSpPr>
          <p:nvPr>
            <p:ph type="title"/>
          </p:nvPr>
        </p:nvSpPr>
        <p:spPr/>
        <p:txBody>
          <a:bodyPr>
            <a:normAutofit fontScale="90000"/>
          </a:bodyPr>
          <a:lstStyle/>
          <a:p>
            <a:r>
              <a:rPr lang="en-US" sz="4000" dirty="0"/>
              <a:t>Annual returns and Intra-Year Declines</a:t>
            </a:r>
            <a:endParaRPr lang="en-US" dirty="0"/>
          </a:p>
        </p:txBody>
      </p:sp>
      <p:sp>
        <p:nvSpPr>
          <p:cNvPr id="3" name="Slide Number Placeholder 2">
            <a:extLst>
              <a:ext uri="{FF2B5EF4-FFF2-40B4-BE49-F238E27FC236}">
                <a16:creationId xmlns:a16="http://schemas.microsoft.com/office/drawing/2014/main" id="{F5267654-5FDE-2643-DDE8-66061FEB90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5" name="Footer Placeholder 5">
            <a:extLst>
              <a:ext uri="{FF2B5EF4-FFF2-40B4-BE49-F238E27FC236}">
                <a16:creationId xmlns:a16="http://schemas.microsoft.com/office/drawing/2014/main" id="{0B0A504E-7762-42A7-B394-3F75EEFAC07B}"/>
              </a:ext>
            </a:extLst>
          </p:cNvPr>
          <p:cNvSpPr txBox="1">
            <a:spLocks/>
          </p:cNvSpPr>
          <p:nvPr/>
        </p:nvSpPr>
        <p:spPr>
          <a:xfrm>
            <a:off x="1851417" y="5989398"/>
            <a:ext cx="8467900" cy="51544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33" rtl="0" eaLnBrk="1" fontAlgn="auto" latinLnBrk="0" hangingPunct="1">
              <a:lnSpc>
                <a:spcPct val="90000"/>
              </a:lnSpc>
              <a:spcBef>
                <a:spcPts val="0"/>
              </a:spcBef>
              <a:spcAft>
                <a:spcPts val="0"/>
              </a:spcAft>
              <a:buClr>
                <a:srgbClr val="656565"/>
              </a:buClr>
              <a:buSzPct val="75000"/>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Source:</a:t>
            </a:r>
            <a:r>
              <a:rPr kumimoji="0" lang="en-US" sz="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FactSet, Standard &amp; Poor’s, J.P. Morgan Asset Management. Returns are based on price index only and do not include dividends. Intra-year drops refers to the largest market drops from a peak to a trough during the year. For illustrative purposes only. Returns shown are calendar year returns from 1980 to 2022, over which time period the average annual return was 8.7%.  Data are as of June 30,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600" dirty="0">
              <a:solidFill>
                <a:srgbClr val="00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600" dirty="0">
                <a:solidFill>
                  <a:srgbClr val="000000"/>
                </a:solidFill>
                <a:latin typeface="Arial" panose="020B0604020202020204" pitchFamily="34" charset="0"/>
                <a:cs typeface="Arial" panose="020B0604020202020204" pitchFamily="34" charset="0"/>
              </a:rPr>
              <a:t> </a:t>
            </a:r>
            <a:endParaRPr kumimoji="0" lang="en-US" sz="140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343C48B-5C85-A550-3445-8FDCD925630A}"/>
              </a:ext>
            </a:extLst>
          </p:cNvPr>
          <p:cNvPicPr>
            <a:picLocks noChangeAspect="1"/>
          </p:cNvPicPr>
          <p:nvPr/>
        </p:nvPicPr>
        <p:blipFill>
          <a:blip r:embed="rId2"/>
          <a:stretch>
            <a:fillRect/>
          </a:stretch>
        </p:blipFill>
        <p:spPr>
          <a:xfrm>
            <a:off x="1726636" y="904672"/>
            <a:ext cx="8750939" cy="5066334"/>
          </a:xfrm>
          <a:prstGeom prst="rect">
            <a:avLst/>
          </a:prstGeom>
        </p:spPr>
      </p:pic>
    </p:spTree>
    <p:extLst>
      <p:ext uri="{BB962C8B-B14F-4D97-AF65-F5344CB8AC3E}">
        <p14:creationId xmlns:p14="http://schemas.microsoft.com/office/powerpoint/2010/main" val="572565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916025-F9D3-CE84-A78C-29A4CF2B4781}"/>
              </a:ext>
            </a:extLst>
          </p:cNvPr>
          <p:cNvSpPr>
            <a:spLocks noGrp="1"/>
          </p:cNvSpPr>
          <p:nvPr>
            <p:ph type="title"/>
          </p:nvPr>
        </p:nvSpPr>
        <p:spPr/>
        <p:txBody>
          <a:bodyPr>
            <a:normAutofit fontScale="90000"/>
          </a:bodyPr>
          <a:lstStyle/>
          <a:p>
            <a:r>
              <a:rPr lang="en-US" sz="4000" dirty="0"/>
              <a:t>Impact of Being Out of the Market</a:t>
            </a:r>
            <a:endParaRPr lang="en-US" dirty="0"/>
          </a:p>
        </p:txBody>
      </p:sp>
      <p:sp>
        <p:nvSpPr>
          <p:cNvPr id="3" name="Slide Number Placeholder 2">
            <a:extLst>
              <a:ext uri="{FF2B5EF4-FFF2-40B4-BE49-F238E27FC236}">
                <a16:creationId xmlns:a16="http://schemas.microsoft.com/office/drawing/2014/main" id="{F5267654-5FDE-2643-DDE8-66061FEB90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5" name="Footer Placeholder 5">
            <a:extLst>
              <a:ext uri="{FF2B5EF4-FFF2-40B4-BE49-F238E27FC236}">
                <a16:creationId xmlns:a16="http://schemas.microsoft.com/office/drawing/2014/main" id="{0B0A504E-7762-42A7-B394-3F75EEFAC07B}"/>
              </a:ext>
            </a:extLst>
          </p:cNvPr>
          <p:cNvSpPr txBox="1">
            <a:spLocks/>
          </p:cNvSpPr>
          <p:nvPr/>
        </p:nvSpPr>
        <p:spPr>
          <a:xfrm>
            <a:off x="1851417" y="5989397"/>
            <a:ext cx="8467900" cy="77581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a:solidFill>
                  <a:srgbClr val="000000"/>
                </a:solidFill>
                <a:latin typeface="Arial" panose="020B0604020202020204" pitchFamily="34" charset="0"/>
                <a:cs typeface="Arial" panose="020B0604020202020204" pitchFamily="34" charset="0"/>
              </a:rPr>
              <a:t>Source: </a:t>
            </a:r>
            <a:r>
              <a:rPr lang="en-US" sz="600" dirty="0">
                <a:solidFill>
                  <a:srgbClr val="000000"/>
                </a:solidFill>
                <a:latin typeface="Arial" panose="020B0604020202020204" pitchFamily="34" charset="0"/>
                <a:cs typeface="Arial" panose="020B0604020202020204" pitchFamily="34" charset="0"/>
              </a:rPr>
              <a:t>J.P. Morgan Asset Management analysis using data from Bloomberg. Returns are based on the S&amp;P 500 Total Return Index, an unmanaged, capitalization-weighted index that measures the performance of 500 large capitalization domestic stocks representing all major industries. Indices do not include fees or operating expenses and are not available for actual investment. The hypothetical performance calculations are shown for illustrative purposes only and are not meant to be representative of actual results while investing over the time periods shown. The hypothetical performance calculations for the respective strategies are shown gross of fees. If fees were included, returns would be lower. Hypothetical performance returns reflect the reinvestment of all dividends. The hypothetical performance results have certain inherent limitations. Unlike an actual performance record, they do not reflect actual trading, liquidity constraints, fees and other costs. Also, since the trades have not actually been executed, the results may have under- or overcompensated for the impact of certain market factors such as lack of liquidity. Simulated trading programs in general are also subject to the fact that they are designed with the benefit of hindsight. Returns will fluctuate and an investment upon redemption may be worth more or less than its original value. Past performance is not indicative of future returns. An individual cannot invest directly in an index. Data as of December 31, 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600" dirty="0">
              <a:solidFill>
                <a:srgbClr val="00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600" dirty="0">
                <a:solidFill>
                  <a:srgbClr val="000000"/>
                </a:solidFill>
                <a:latin typeface="Arial" panose="020B0604020202020204" pitchFamily="34" charset="0"/>
                <a:cs typeface="Arial" panose="020B0604020202020204" pitchFamily="34" charset="0"/>
              </a:rPr>
              <a:t> </a:t>
            </a:r>
            <a:endParaRPr kumimoji="0" lang="en-US" sz="140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FD0E12B-0F8E-F8CF-8124-FF3C9C1F00A3}"/>
              </a:ext>
            </a:extLst>
          </p:cNvPr>
          <p:cNvPicPr>
            <a:picLocks noChangeAspect="1"/>
          </p:cNvPicPr>
          <p:nvPr/>
        </p:nvPicPr>
        <p:blipFill>
          <a:blip r:embed="rId2"/>
          <a:stretch>
            <a:fillRect/>
          </a:stretch>
        </p:blipFill>
        <p:spPr>
          <a:xfrm>
            <a:off x="1577924" y="942931"/>
            <a:ext cx="9024896" cy="4584565"/>
          </a:xfrm>
          <a:prstGeom prst="rect">
            <a:avLst/>
          </a:prstGeom>
        </p:spPr>
      </p:pic>
    </p:spTree>
    <p:extLst>
      <p:ext uri="{BB962C8B-B14F-4D97-AF65-F5344CB8AC3E}">
        <p14:creationId xmlns:p14="http://schemas.microsoft.com/office/powerpoint/2010/main" val="31696168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916025-F9D3-CE84-A78C-29A4CF2B4781}"/>
              </a:ext>
            </a:extLst>
          </p:cNvPr>
          <p:cNvSpPr>
            <a:spLocks noGrp="1"/>
          </p:cNvSpPr>
          <p:nvPr>
            <p:ph type="title"/>
          </p:nvPr>
        </p:nvSpPr>
        <p:spPr/>
        <p:txBody>
          <a:bodyPr>
            <a:normAutofit fontScale="90000"/>
          </a:bodyPr>
          <a:lstStyle/>
          <a:p>
            <a:r>
              <a:rPr lang="en-US" sz="4000" dirty="0"/>
              <a:t>Asset Class Returns</a:t>
            </a:r>
            <a:endParaRPr lang="en-US" dirty="0"/>
          </a:p>
        </p:txBody>
      </p:sp>
      <p:sp>
        <p:nvSpPr>
          <p:cNvPr id="3" name="Slide Number Placeholder 2">
            <a:extLst>
              <a:ext uri="{FF2B5EF4-FFF2-40B4-BE49-F238E27FC236}">
                <a16:creationId xmlns:a16="http://schemas.microsoft.com/office/drawing/2014/main" id="{F5267654-5FDE-2643-DDE8-66061FEB90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5" name="Footer Placeholder 5">
            <a:extLst>
              <a:ext uri="{FF2B5EF4-FFF2-40B4-BE49-F238E27FC236}">
                <a16:creationId xmlns:a16="http://schemas.microsoft.com/office/drawing/2014/main" id="{0B0A504E-7762-42A7-B394-3F75EEFAC07B}"/>
              </a:ext>
            </a:extLst>
          </p:cNvPr>
          <p:cNvSpPr txBox="1">
            <a:spLocks/>
          </p:cNvSpPr>
          <p:nvPr/>
        </p:nvSpPr>
        <p:spPr>
          <a:xfrm>
            <a:off x="1851417" y="5863277"/>
            <a:ext cx="8467900" cy="82130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82039">
              <a:lnSpc>
                <a:spcPct val="90000"/>
              </a:lnSpc>
              <a:buClr>
                <a:srgbClr val="656565"/>
              </a:buClr>
              <a:buSzPct val="75000"/>
            </a:pPr>
            <a:r>
              <a:rPr lang="en-US" sz="700" b="1" dirty="0">
                <a:solidFill>
                  <a:prstClr val="black"/>
                </a:solidFill>
              </a:rPr>
              <a:t>Source:</a:t>
            </a:r>
            <a:r>
              <a:rPr lang="en-US" sz="700" dirty="0">
                <a:solidFill>
                  <a:prstClr val="black"/>
                </a:solidFill>
              </a:rPr>
              <a:t> Bloomberg, FactSet, MSCI, NAREIT, Russell, Standard &amp; Poor’s, J.P. Morgan Asset Management.  Large cap: S&amp;P 500, Small cap: Russell 2000, EM Equity: MSCI EME, DM Equity: MSCI EAFE, </a:t>
            </a:r>
            <a:r>
              <a:rPr lang="en-US" sz="700" dirty="0" err="1">
                <a:solidFill>
                  <a:prstClr val="black"/>
                </a:solidFill>
              </a:rPr>
              <a:t>Comdty</a:t>
            </a:r>
            <a:r>
              <a:rPr lang="en-US" sz="700" dirty="0">
                <a:solidFill>
                  <a:prstClr val="black"/>
                </a:solidFill>
              </a:rPr>
              <a:t>: Bloomberg Commodity Index, High Yield: Bloomberg Global HY Index, Fixed Income: Bloomberg US Aggregate, REITs: NAREIT Equity REIT Index, Cash: Bloomberg 1-3m Treasury. The “Asset Allocation” portfolio assumes the following weights: 25% in the S&amp;P 500, 10% in the Russell 2000, 15% in the MSCI EAFE, 5% in the MSCI EME, 25% in the Bloomberg US Aggregate, 5% in the Bloomberg 1-3m Treasury, 5% in the Bloomberg Global High Yield Index, 5% in the Bloomberg Commodity Index and 5% in the NAREIT Equity REIT Index. Balanced portfolio assumes annual rebalancing. Annualized (Ann.) return and volatility (Vol.) represents period from 12/31/2007 to 12/31/2022. Please see disclosure page at end for index definitions. All data represents total return for stated period. The “Asset Allocation” portfolio is for illustrative purposes only. Past performance is not indicative of future returns.  Data are as of June 30, 2023.</a:t>
            </a:r>
            <a:endParaRPr lang="en-US" sz="7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600" dirty="0">
              <a:solidFill>
                <a:srgbClr val="00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600" dirty="0">
                <a:solidFill>
                  <a:srgbClr val="000000"/>
                </a:solidFill>
                <a:latin typeface="Arial" panose="020B0604020202020204" pitchFamily="34" charset="0"/>
                <a:cs typeface="Arial" panose="020B0604020202020204" pitchFamily="34" charset="0"/>
              </a:rPr>
              <a:t> </a:t>
            </a:r>
            <a:endParaRPr kumimoji="0" lang="en-US" sz="140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1FDC88F-B65F-1F37-2FD8-E517FCF3C70D}"/>
              </a:ext>
            </a:extLst>
          </p:cNvPr>
          <p:cNvPicPr>
            <a:picLocks noChangeAspect="1"/>
          </p:cNvPicPr>
          <p:nvPr/>
        </p:nvPicPr>
        <p:blipFill>
          <a:blip r:embed="rId2"/>
          <a:stretch>
            <a:fillRect/>
          </a:stretch>
        </p:blipFill>
        <p:spPr>
          <a:xfrm>
            <a:off x="1807543" y="863601"/>
            <a:ext cx="8639577" cy="4829258"/>
          </a:xfrm>
          <a:prstGeom prst="rect">
            <a:avLst/>
          </a:prstGeom>
        </p:spPr>
      </p:pic>
    </p:spTree>
    <p:extLst>
      <p:ext uri="{BB962C8B-B14F-4D97-AF65-F5344CB8AC3E}">
        <p14:creationId xmlns:p14="http://schemas.microsoft.com/office/powerpoint/2010/main" val="12261627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D4EE4-F727-D973-EC65-5D4B938A7690}"/>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2101968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30DEA-DF2F-0887-0C1C-C9147D072C0E}"/>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3061591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916025-F9D3-CE84-A78C-29A4CF2B4781}"/>
              </a:ext>
            </a:extLst>
          </p:cNvPr>
          <p:cNvSpPr>
            <a:spLocks noGrp="1"/>
          </p:cNvSpPr>
          <p:nvPr>
            <p:ph type="title"/>
          </p:nvPr>
        </p:nvSpPr>
        <p:spPr/>
        <p:txBody>
          <a:bodyPr>
            <a:normAutofit fontScale="90000"/>
          </a:bodyPr>
          <a:lstStyle/>
          <a:p>
            <a:r>
              <a:rPr lang="en-US" sz="4000"/>
              <a:t>Market Scoreboard</a:t>
            </a:r>
            <a:endParaRPr lang="en-US" dirty="0"/>
          </a:p>
        </p:txBody>
      </p:sp>
      <p:sp>
        <p:nvSpPr>
          <p:cNvPr id="3" name="Slide Number Placeholder 2">
            <a:extLst>
              <a:ext uri="{FF2B5EF4-FFF2-40B4-BE49-F238E27FC236}">
                <a16:creationId xmlns:a16="http://schemas.microsoft.com/office/drawing/2014/main" id="{F5267654-5FDE-2643-DDE8-66061FEB90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5" name="Footer Placeholder 5">
            <a:extLst>
              <a:ext uri="{FF2B5EF4-FFF2-40B4-BE49-F238E27FC236}">
                <a16:creationId xmlns:a16="http://schemas.microsoft.com/office/drawing/2014/main" id="{0B0A504E-7762-42A7-B394-3F75EEFAC07B}"/>
              </a:ext>
            </a:extLst>
          </p:cNvPr>
          <p:cNvSpPr txBox="1">
            <a:spLocks/>
          </p:cNvSpPr>
          <p:nvPr/>
        </p:nvSpPr>
        <p:spPr>
          <a:xfrm>
            <a:off x="1851417" y="5989397"/>
            <a:ext cx="8467900" cy="77581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Source: </a:t>
            </a:r>
            <a:r>
              <a:rPr lang="en-US" sz="700" b="0" i="0" u="none" strike="noStrike" baseline="0" dirty="0">
                <a:latin typeface="Arial" panose="020B0604020202020204" pitchFamily="34" charset="0"/>
                <a:cs typeface="Arial" panose="020B0604020202020204" pitchFamily="34" charset="0"/>
              </a:rPr>
              <a:t>Morningstar Inc, Tamarac Advisor View as of June 30, 2023.</a:t>
            </a:r>
            <a:r>
              <a:rPr kumimoji="0" lang="en-US" sz="7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endParaRPr kumimoji="0" lang="en-US" sz="7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DC29892-E18C-36CC-7DAD-3692B24486F3}"/>
              </a:ext>
            </a:extLst>
          </p:cNvPr>
          <p:cNvPicPr>
            <a:picLocks noChangeAspect="1"/>
          </p:cNvPicPr>
          <p:nvPr/>
        </p:nvPicPr>
        <p:blipFill>
          <a:blip r:embed="rId2"/>
          <a:stretch>
            <a:fillRect/>
          </a:stretch>
        </p:blipFill>
        <p:spPr>
          <a:xfrm>
            <a:off x="2138362" y="1585912"/>
            <a:ext cx="7915275" cy="3686175"/>
          </a:xfrm>
          <a:prstGeom prst="rect">
            <a:avLst/>
          </a:prstGeom>
        </p:spPr>
      </p:pic>
    </p:spTree>
    <p:extLst>
      <p:ext uri="{BB962C8B-B14F-4D97-AF65-F5344CB8AC3E}">
        <p14:creationId xmlns:p14="http://schemas.microsoft.com/office/powerpoint/2010/main" val="1864266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916025-F9D3-CE84-A78C-29A4CF2B4781}"/>
              </a:ext>
            </a:extLst>
          </p:cNvPr>
          <p:cNvSpPr>
            <a:spLocks noGrp="1"/>
          </p:cNvSpPr>
          <p:nvPr>
            <p:ph type="title"/>
          </p:nvPr>
        </p:nvSpPr>
        <p:spPr/>
        <p:txBody>
          <a:bodyPr>
            <a:normAutofit fontScale="90000"/>
          </a:bodyPr>
          <a:lstStyle/>
          <a:p>
            <a:r>
              <a:rPr lang="en-US" sz="4000" dirty="0"/>
              <a:t>U.S. Stock Returns – Value vs. Growth</a:t>
            </a:r>
            <a:endParaRPr lang="en-US" dirty="0"/>
          </a:p>
        </p:txBody>
      </p:sp>
      <p:sp>
        <p:nvSpPr>
          <p:cNvPr id="3" name="Slide Number Placeholder 2">
            <a:extLst>
              <a:ext uri="{FF2B5EF4-FFF2-40B4-BE49-F238E27FC236}">
                <a16:creationId xmlns:a16="http://schemas.microsoft.com/office/drawing/2014/main" id="{F5267654-5FDE-2643-DDE8-66061FEB90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5" name="Footer Placeholder 5">
            <a:extLst>
              <a:ext uri="{FF2B5EF4-FFF2-40B4-BE49-F238E27FC236}">
                <a16:creationId xmlns:a16="http://schemas.microsoft.com/office/drawing/2014/main" id="{0B0A504E-7762-42A7-B394-3F75EEFAC07B}"/>
              </a:ext>
            </a:extLst>
          </p:cNvPr>
          <p:cNvSpPr txBox="1">
            <a:spLocks/>
          </p:cNvSpPr>
          <p:nvPr/>
        </p:nvSpPr>
        <p:spPr>
          <a:xfrm>
            <a:off x="1851417" y="5989397"/>
            <a:ext cx="8467900" cy="77581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Source: </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Morningstar Office. Large, medium, and small are represented by the Russell 1000 Index, Russell Mid-Cap Index, and the Russell 2000 Index, respectively. Data as of June 30,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1026" name="Picture 23">
            <a:extLst>
              <a:ext uri="{FF2B5EF4-FFF2-40B4-BE49-F238E27FC236}">
                <a16:creationId xmlns:a16="http://schemas.microsoft.com/office/drawing/2014/main" id="{AF43A96E-092C-AEA0-5EF0-07282D5479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415" y="1559561"/>
            <a:ext cx="11024000" cy="245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0783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916025-F9D3-CE84-A78C-29A4CF2B4781}"/>
              </a:ext>
            </a:extLst>
          </p:cNvPr>
          <p:cNvSpPr>
            <a:spLocks noGrp="1"/>
          </p:cNvSpPr>
          <p:nvPr>
            <p:ph type="title"/>
          </p:nvPr>
        </p:nvSpPr>
        <p:spPr/>
        <p:txBody>
          <a:bodyPr>
            <a:normAutofit fontScale="90000"/>
          </a:bodyPr>
          <a:lstStyle/>
          <a:p>
            <a:r>
              <a:rPr lang="en-US" dirty="0"/>
              <a:t>S&amp;P 500: Concentration, Valuations and Earnings</a:t>
            </a:r>
          </a:p>
        </p:txBody>
      </p:sp>
      <p:sp>
        <p:nvSpPr>
          <p:cNvPr id="3" name="Slide Number Placeholder 2">
            <a:extLst>
              <a:ext uri="{FF2B5EF4-FFF2-40B4-BE49-F238E27FC236}">
                <a16:creationId xmlns:a16="http://schemas.microsoft.com/office/drawing/2014/main" id="{F5267654-5FDE-2643-DDE8-66061FEB90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8" name="Footer Placeholder 5">
            <a:extLst>
              <a:ext uri="{FF2B5EF4-FFF2-40B4-BE49-F238E27FC236}">
                <a16:creationId xmlns:a16="http://schemas.microsoft.com/office/drawing/2014/main" id="{AC373654-CDF8-46A6-A5C3-1FF495E577D9}"/>
              </a:ext>
            </a:extLst>
          </p:cNvPr>
          <p:cNvSpPr txBox="1">
            <a:spLocks/>
          </p:cNvSpPr>
          <p:nvPr/>
        </p:nvSpPr>
        <p:spPr>
          <a:xfrm>
            <a:off x="1874980" y="6057213"/>
            <a:ext cx="8467900" cy="38790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46508" rtl="0" eaLnBrk="1" fontAlgn="auto" latinLnBrk="0" hangingPunct="1">
              <a:lnSpc>
                <a:spcPct val="93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Source:</a:t>
            </a:r>
            <a:r>
              <a:rPr kumimoji="0" lang="en-US" sz="7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FactSet, Standard &amp; Poor’s, J.P. Morgan Asset Management.  The top 10 S&amp;P 500 companies are based on the 10 largest index constituents at the beginning of each month. As of 6</a:t>
            </a:r>
            <a:r>
              <a:rPr lang="en-US" sz="700" dirty="0">
                <a:solidFill>
                  <a:srgbClr val="000000"/>
                </a:solidFill>
                <a:latin typeface="Arial" panose="020B0604020202020204" pitchFamily="34" charset="0"/>
                <a:cs typeface="Arial" panose="020B0604020202020204" pitchFamily="34" charset="0"/>
              </a:rPr>
              <a:t>/30/2023</a:t>
            </a:r>
            <a:r>
              <a:rPr kumimoji="0" lang="en-US" sz="7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the top 10 companies in the index were AAPL (7.7%), MSFT (6.8%), AMZN (</a:t>
            </a:r>
            <a:r>
              <a:rPr lang="en-US" sz="700" dirty="0">
                <a:solidFill>
                  <a:srgbClr val="000000"/>
                </a:solidFill>
                <a:latin typeface="Arial" panose="020B0604020202020204" pitchFamily="34" charset="0"/>
                <a:cs typeface="Arial" panose="020B0604020202020204" pitchFamily="34" charset="0"/>
              </a:rPr>
              <a:t>3.1</a:t>
            </a:r>
            <a:r>
              <a:rPr kumimoji="0" lang="en-US" sz="7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NVDA (2.8%), GOOGL (1.9%), TSLA (1.9%), Meta (1.7%), GOOG (1.7%), BRK.B (1.6%), UNH (1.2%) and XOM (1.2%). The remaining stocks represent the rest of the 494 companies in the S&amp;P 500. Data are as of </a:t>
            </a:r>
            <a:r>
              <a:rPr lang="en-US" sz="700" dirty="0">
                <a:solidFill>
                  <a:srgbClr val="000000"/>
                </a:solidFill>
                <a:latin typeface="Arial" panose="020B0604020202020204" pitchFamily="34" charset="0"/>
                <a:cs typeface="Arial" panose="020B0604020202020204" pitchFamily="34" charset="0"/>
              </a:rPr>
              <a:t>June 30, 2023</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69DCC56F-ACAF-0A9D-04DF-CF54BB3727C9}"/>
              </a:ext>
            </a:extLst>
          </p:cNvPr>
          <p:cNvPicPr>
            <a:picLocks noChangeAspect="1"/>
          </p:cNvPicPr>
          <p:nvPr/>
        </p:nvPicPr>
        <p:blipFill>
          <a:blip r:embed="rId2"/>
          <a:stretch>
            <a:fillRect/>
          </a:stretch>
        </p:blipFill>
        <p:spPr>
          <a:xfrm>
            <a:off x="1786938" y="978681"/>
            <a:ext cx="8634248" cy="4861131"/>
          </a:xfrm>
          <a:prstGeom prst="rect">
            <a:avLst/>
          </a:prstGeom>
        </p:spPr>
      </p:pic>
    </p:spTree>
    <p:extLst>
      <p:ext uri="{BB962C8B-B14F-4D97-AF65-F5344CB8AC3E}">
        <p14:creationId xmlns:p14="http://schemas.microsoft.com/office/powerpoint/2010/main" val="163174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916025-F9D3-CE84-A78C-29A4CF2B4781}"/>
              </a:ext>
            </a:extLst>
          </p:cNvPr>
          <p:cNvSpPr>
            <a:spLocks noGrp="1"/>
          </p:cNvSpPr>
          <p:nvPr>
            <p:ph type="title"/>
          </p:nvPr>
        </p:nvSpPr>
        <p:spPr/>
        <p:txBody>
          <a:bodyPr>
            <a:noAutofit/>
          </a:bodyPr>
          <a:lstStyle/>
          <a:p>
            <a:r>
              <a:rPr lang="en-US" sz="2800" dirty="0"/>
              <a:t>Bloomberg U.S. Agg. Annual returns and Intra-Year Declines</a:t>
            </a:r>
          </a:p>
        </p:txBody>
      </p:sp>
      <p:sp>
        <p:nvSpPr>
          <p:cNvPr id="3" name="Slide Number Placeholder 2">
            <a:extLst>
              <a:ext uri="{FF2B5EF4-FFF2-40B4-BE49-F238E27FC236}">
                <a16:creationId xmlns:a16="http://schemas.microsoft.com/office/drawing/2014/main" id="{F5267654-5FDE-2643-DDE8-66061FEB90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5" name="Footer Placeholder 5">
            <a:extLst>
              <a:ext uri="{FF2B5EF4-FFF2-40B4-BE49-F238E27FC236}">
                <a16:creationId xmlns:a16="http://schemas.microsoft.com/office/drawing/2014/main" id="{0B0A504E-7762-42A7-B394-3F75EEFAC07B}"/>
              </a:ext>
            </a:extLst>
          </p:cNvPr>
          <p:cNvSpPr txBox="1">
            <a:spLocks/>
          </p:cNvSpPr>
          <p:nvPr/>
        </p:nvSpPr>
        <p:spPr>
          <a:xfrm>
            <a:off x="1851417" y="5989397"/>
            <a:ext cx="8467900" cy="77581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a:solidFill>
                  <a:srgbClr val="000000"/>
                </a:solidFill>
                <a:latin typeface="Arial" panose="020B0604020202020204" pitchFamily="34" charset="0"/>
                <a:cs typeface="Arial" panose="020B0604020202020204" pitchFamily="34" charset="0"/>
              </a:rPr>
              <a:t>Source: </a:t>
            </a:r>
            <a:r>
              <a:rPr lang="en-US" sz="800" dirty="0">
                <a:solidFill>
                  <a:srgbClr val="000000"/>
                </a:solidFill>
                <a:latin typeface="Arial" panose="020B0604020202020204" pitchFamily="34" charset="0"/>
                <a:cs typeface="Arial" panose="020B0604020202020204" pitchFamily="34" charset="0"/>
              </a:rPr>
              <a:t>Bloomberg, FactSet, J.P. Morgan Asset Management. Returns are based on total return. Intra-year drops refers to the largest market drops from a peak to a trough during the year. For illustrative purposes only. Returns shown are calendar year returns from 1976 to 2022, over which time period the average annual return was 6.6%. Returns from 1976 to 1989 are calculated on a monthly basis; daily data are used afterwards. Data as of December 31, 2022.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a:solidFill>
                  <a:srgbClr val="000000"/>
                </a:solidFill>
                <a:latin typeface="Arial" panose="020B0604020202020204" pitchFamily="34" charset="0"/>
                <a:cs typeface="Arial" panose="020B0604020202020204" pitchFamily="34" charset="0"/>
              </a:rPr>
              <a:t> </a:t>
            </a:r>
            <a:endParaRPr lang="en-US" sz="800" dirty="0">
              <a:solidFill>
                <a:srgbClr val="00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a:solidFill>
                  <a:srgbClr val="000000"/>
                </a:solidFill>
                <a:latin typeface="Arial" panose="020B0604020202020204" pitchFamily="34" charset="0"/>
                <a:cs typeface="Arial" panose="020B0604020202020204" pitchFamily="34" charset="0"/>
              </a:rPr>
              <a:t> </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31CE7F1-33FE-6E16-CAD4-FD59088126E4}"/>
              </a:ext>
            </a:extLst>
          </p:cNvPr>
          <p:cNvPicPr>
            <a:picLocks noChangeAspect="1"/>
          </p:cNvPicPr>
          <p:nvPr/>
        </p:nvPicPr>
        <p:blipFill>
          <a:blip r:embed="rId2"/>
          <a:stretch>
            <a:fillRect/>
          </a:stretch>
        </p:blipFill>
        <p:spPr>
          <a:xfrm>
            <a:off x="1719157" y="903767"/>
            <a:ext cx="8760799" cy="4992825"/>
          </a:xfrm>
          <a:prstGeom prst="rect">
            <a:avLst/>
          </a:prstGeom>
        </p:spPr>
      </p:pic>
    </p:spTree>
    <p:extLst>
      <p:ext uri="{BB962C8B-B14F-4D97-AF65-F5344CB8AC3E}">
        <p14:creationId xmlns:p14="http://schemas.microsoft.com/office/powerpoint/2010/main" val="2174654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916025-F9D3-CE84-A78C-29A4CF2B4781}"/>
              </a:ext>
            </a:extLst>
          </p:cNvPr>
          <p:cNvSpPr>
            <a:spLocks noGrp="1"/>
          </p:cNvSpPr>
          <p:nvPr>
            <p:ph type="title"/>
          </p:nvPr>
        </p:nvSpPr>
        <p:spPr/>
        <p:txBody>
          <a:bodyPr>
            <a:normAutofit fontScale="90000"/>
          </a:bodyPr>
          <a:lstStyle/>
          <a:p>
            <a:r>
              <a:rPr lang="en-US" dirty="0"/>
              <a:t>Recession Determinants</a:t>
            </a:r>
          </a:p>
        </p:txBody>
      </p:sp>
      <p:sp>
        <p:nvSpPr>
          <p:cNvPr id="3" name="Slide Number Placeholder 2">
            <a:extLst>
              <a:ext uri="{FF2B5EF4-FFF2-40B4-BE49-F238E27FC236}">
                <a16:creationId xmlns:a16="http://schemas.microsoft.com/office/drawing/2014/main" id="{F5267654-5FDE-2643-DDE8-66061FEB90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8" name="Footer Placeholder 5">
            <a:extLst>
              <a:ext uri="{FF2B5EF4-FFF2-40B4-BE49-F238E27FC236}">
                <a16:creationId xmlns:a16="http://schemas.microsoft.com/office/drawing/2014/main" id="{AC373654-CDF8-46A6-A5C3-1FF495E577D9}"/>
              </a:ext>
            </a:extLst>
          </p:cNvPr>
          <p:cNvSpPr txBox="1">
            <a:spLocks/>
          </p:cNvSpPr>
          <p:nvPr/>
        </p:nvSpPr>
        <p:spPr>
          <a:xfrm>
            <a:off x="1983023" y="5911514"/>
            <a:ext cx="8467900" cy="38790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Source</a:t>
            </a:r>
            <a:r>
              <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Bureau of Economic Analysis, Bureau of Labor Statistics, Census Bureau, Federal Reserve of St. Louis, NBER, J.P. Morgan Asset Management. Heatmap shading reflects 10 years of data, with green and red reflecting a range of +/- 0.5 standard deviations from a baseline of 0% monthly growth. *The NBER’s definition of a recession involves a significant decline in economic activity that is spread across the economy and lasts more than a few months. Because a recession must influence the economy broadly and not be confined to one sector, the committee emphasizes economy-wide measures of economic activity. Specifically, they consider real personal income less transfers, nonfarm payroll employment, employment as measured by the household survey, real personal consumption expenditures, wholesale-retail sales adjusted for price changes and industrial production. There is no fixed rule about what measures contribute to the process or how they are weighted, but the committee notes that “in recent decades, the two measures we have put the most weight on are real personal income less transfers and nonfarm payroll employment.”  Data as of June 30, 2023.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1F693C02-6F21-4FBC-B332-8E0AA5124B31}"/>
              </a:ext>
            </a:extLst>
          </p:cNvPr>
          <p:cNvPicPr>
            <a:picLocks noChangeAspect="1"/>
          </p:cNvPicPr>
          <p:nvPr/>
        </p:nvPicPr>
        <p:blipFill>
          <a:blip r:embed="rId2"/>
          <a:stretch>
            <a:fillRect/>
          </a:stretch>
        </p:blipFill>
        <p:spPr>
          <a:xfrm>
            <a:off x="1885313" y="1026799"/>
            <a:ext cx="8467900" cy="4746339"/>
          </a:xfrm>
          <a:prstGeom prst="rect">
            <a:avLst/>
          </a:prstGeom>
        </p:spPr>
      </p:pic>
    </p:spTree>
    <p:extLst>
      <p:ext uri="{BB962C8B-B14F-4D97-AF65-F5344CB8AC3E}">
        <p14:creationId xmlns:p14="http://schemas.microsoft.com/office/powerpoint/2010/main" val="410982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916025-F9D3-CE84-A78C-29A4CF2B4781}"/>
              </a:ext>
            </a:extLst>
          </p:cNvPr>
          <p:cNvSpPr>
            <a:spLocks noGrp="1"/>
          </p:cNvSpPr>
          <p:nvPr>
            <p:ph type="title"/>
          </p:nvPr>
        </p:nvSpPr>
        <p:spPr/>
        <p:txBody>
          <a:bodyPr>
            <a:normAutofit fontScale="90000"/>
          </a:bodyPr>
          <a:lstStyle/>
          <a:p>
            <a:r>
              <a:rPr lang="en-US" dirty="0"/>
              <a:t>Economic Growth and the Composition of GDP</a:t>
            </a:r>
          </a:p>
        </p:txBody>
      </p:sp>
      <p:sp>
        <p:nvSpPr>
          <p:cNvPr id="3" name="Slide Number Placeholder 2">
            <a:extLst>
              <a:ext uri="{FF2B5EF4-FFF2-40B4-BE49-F238E27FC236}">
                <a16:creationId xmlns:a16="http://schemas.microsoft.com/office/drawing/2014/main" id="{F5267654-5FDE-2643-DDE8-66061FEB90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8" name="Footer Placeholder 5">
            <a:extLst>
              <a:ext uri="{FF2B5EF4-FFF2-40B4-BE49-F238E27FC236}">
                <a16:creationId xmlns:a16="http://schemas.microsoft.com/office/drawing/2014/main" id="{AC373654-CDF8-46A6-A5C3-1FF495E577D9}"/>
              </a:ext>
            </a:extLst>
          </p:cNvPr>
          <p:cNvSpPr txBox="1">
            <a:spLocks/>
          </p:cNvSpPr>
          <p:nvPr/>
        </p:nvSpPr>
        <p:spPr>
          <a:xfrm>
            <a:off x="1985962" y="5989397"/>
            <a:ext cx="8467900" cy="38790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46508" rtl="0" eaLnBrk="1" fontAlgn="auto" latinLnBrk="0" hangingPunct="1">
              <a:lnSpc>
                <a:spcPct val="93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Source:</a:t>
            </a:r>
            <a:r>
              <a:rPr kumimoji="0" lang="en-US" sz="7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BEA, FactSet, J.P. Morgan Asset Management. Values may not sum to 100% due to rounding. Trend growth is measured as the average annual growth rate from business cycle peak 1Q01 to business cycle peak 4Q19. Data are as of June 30,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2D2A222-820A-1E67-52EA-6FA8CA78AAE2}"/>
              </a:ext>
            </a:extLst>
          </p:cNvPr>
          <p:cNvPicPr>
            <a:picLocks noChangeAspect="1"/>
          </p:cNvPicPr>
          <p:nvPr/>
        </p:nvPicPr>
        <p:blipFill>
          <a:blip r:embed="rId2"/>
          <a:stretch>
            <a:fillRect/>
          </a:stretch>
        </p:blipFill>
        <p:spPr>
          <a:xfrm>
            <a:off x="1808720" y="991234"/>
            <a:ext cx="8569662" cy="4828541"/>
          </a:xfrm>
          <a:prstGeom prst="rect">
            <a:avLst/>
          </a:prstGeom>
        </p:spPr>
      </p:pic>
    </p:spTree>
    <p:extLst>
      <p:ext uri="{BB962C8B-B14F-4D97-AF65-F5344CB8AC3E}">
        <p14:creationId xmlns:p14="http://schemas.microsoft.com/office/powerpoint/2010/main" val="695109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916025-F9D3-CE84-A78C-29A4CF2B4781}"/>
              </a:ext>
            </a:extLst>
          </p:cNvPr>
          <p:cNvSpPr>
            <a:spLocks noGrp="1"/>
          </p:cNvSpPr>
          <p:nvPr>
            <p:ph type="title"/>
          </p:nvPr>
        </p:nvSpPr>
        <p:spPr/>
        <p:txBody>
          <a:bodyPr>
            <a:normAutofit fontScale="90000"/>
          </a:bodyPr>
          <a:lstStyle/>
          <a:p>
            <a:r>
              <a:rPr lang="en-US" sz="4000" dirty="0"/>
              <a:t>Consumer Finances</a:t>
            </a:r>
            <a:endParaRPr lang="en-US" dirty="0"/>
          </a:p>
        </p:txBody>
      </p:sp>
      <p:sp>
        <p:nvSpPr>
          <p:cNvPr id="3" name="Slide Number Placeholder 2">
            <a:extLst>
              <a:ext uri="{FF2B5EF4-FFF2-40B4-BE49-F238E27FC236}">
                <a16:creationId xmlns:a16="http://schemas.microsoft.com/office/drawing/2014/main" id="{F5267654-5FDE-2643-DDE8-66061FEB90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5" name="Footer Placeholder 5">
            <a:extLst>
              <a:ext uri="{FF2B5EF4-FFF2-40B4-BE49-F238E27FC236}">
                <a16:creationId xmlns:a16="http://schemas.microsoft.com/office/drawing/2014/main" id="{0B0A504E-7762-42A7-B394-3F75EEFAC07B}"/>
              </a:ext>
            </a:extLst>
          </p:cNvPr>
          <p:cNvSpPr txBox="1">
            <a:spLocks/>
          </p:cNvSpPr>
          <p:nvPr/>
        </p:nvSpPr>
        <p:spPr>
          <a:xfrm>
            <a:off x="1851417" y="5989397"/>
            <a:ext cx="8467900" cy="77581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46508" rtl="0" eaLnBrk="1" fontAlgn="auto" latinLnBrk="0" hangingPunct="1">
              <a:lnSpc>
                <a:spcPct val="93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Source:</a:t>
            </a:r>
            <a:r>
              <a:rPr kumimoji="0" lang="en-US" sz="7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FactSet, FRB, J.P. Morgan Asset Management; (Top and bottom right) BEA. Data include households and nonprofit organizations. SA – seasonally adjusted. *Revolving includes credit cards. Values may not sum to 100% due to rounding. **2Q23 figures for debt service ratio are J.P. Morgan Asset Management estimates. Data are as of June 30, 2023.</a:t>
            </a:r>
          </a:p>
        </p:txBody>
      </p:sp>
      <p:pic>
        <p:nvPicPr>
          <p:cNvPr id="2" name="Picture 1">
            <a:extLst>
              <a:ext uri="{FF2B5EF4-FFF2-40B4-BE49-F238E27FC236}">
                <a16:creationId xmlns:a16="http://schemas.microsoft.com/office/drawing/2014/main" id="{848FA98D-2580-71BD-AD5C-858C2C5CD2CA}"/>
              </a:ext>
            </a:extLst>
          </p:cNvPr>
          <p:cNvPicPr>
            <a:picLocks noChangeAspect="1"/>
          </p:cNvPicPr>
          <p:nvPr/>
        </p:nvPicPr>
        <p:blipFill>
          <a:blip r:embed="rId2"/>
          <a:stretch>
            <a:fillRect/>
          </a:stretch>
        </p:blipFill>
        <p:spPr>
          <a:xfrm>
            <a:off x="1709928" y="902982"/>
            <a:ext cx="8817427" cy="4998937"/>
          </a:xfrm>
          <a:prstGeom prst="rect">
            <a:avLst/>
          </a:prstGeom>
        </p:spPr>
      </p:pic>
    </p:spTree>
    <p:extLst>
      <p:ext uri="{BB962C8B-B14F-4D97-AF65-F5344CB8AC3E}">
        <p14:creationId xmlns:p14="http://schemas.microsoft.com/office/powerpoint/2010/main" val="775657337"/>
      </p:ext>
    </p:extLst>
  </p:cSld>
  <p:clrMapOvr>
    <a:masterClrMapping/>
  </p:clrMapOvr>
</p:sld>
</file>

<file path=ppt/theme/theme1.xml><?xml version="1.0" encoding="utf-8"?>
<a:theme xmlns:a="http://schemas.openxmlformats.org/drawingml/2006/main" name="Custom Design">
  <a:themeElements>
    <a:clrScheme name="FORVIS Private Client">
      <a:dk1>
        <a:srgbClr val="000000"/>
      </a:dk1>
      <a:lt1>
        <a:srgbClr val="FFFFFF"/>
      </a:lt1>
      <a:dk2>
        <a:srgbClr val="63666A"/>
      </a:dk2>
      <a:lt2>
        <a:srgbClr val="D8D9D5"/>
      </a:lt2>
      <a:accent1>
        <a:srgbClr val="BABCBA"/>
      </a:accent1>
      <a:accent2>
        <a:srgbClr val="33657F"/>
      </a:accent2>
      <a:accent3>
        <a:srgbClr val="83C1C0"/>
      </a:accent3>
      <a:accent4>
        <a:srgbClr val="264A5D"/>
      </a:accent4>
      <a:accent5>
        <a:srgbClr val="5589A3"/>
      </a:accent5>
      <a:accent6>
        <a:srgbClr val="D82A26"/>
      </a:accent6>
      <a:hlink>
        <a:srgbClr val="5589A3"/>
      </a:hlink>
      <a:folHlink>
        <a:srgbClr val="5589A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2666</TotalTime>
  <Words>2707</Words>
  <Application>Microsoft Office PowerPoint</Application>
  <PresentationFormat>Widescreen</PresentationFormat>
  <Paragraphs>100</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Arial Narrow</vt:lpstr>
      <vt:lpstr>Calibri</vt:lpstr>
      <vt:lpstr>System Font Regular</vt:lpstr>
      <vt:lpstr>Wingdings</vt:lpstr>
      <vt:lpstr>Custom Design</vt:lpstr>
      <vt:lpstr>PowerPoint Presentation</vt:lpstr>
      <vt:lpstr>Meet the Presenters</vt:lpstr>
      <vt:lpstr>Market Scoreboard</vt:lpstr>
      <vt:lpstr>U.S. Stock Returns – Value vs. Growth</vt:lpstr>
      <vt:lpstr>S&amp;P 500: Concentration, Valuations and Earnings</vt:lpstr>
      <vt:lpstr>Bloomberg U.S. Agg. Annual returns and Intra-Year Declines</vt:lpstr>
      <vt:lpstr>Recession Determinants</vt:lpstr>
      <vt:lpstr>Economic Growth and the Composition of GDP</vt:lpstr>
      <vt:lpstr>Consumer Finances</vt:lpstr>
      <vt:lpstr>Consumer Saving and Borrowing</vt:lpstr>
      <vt:lpstr>Unemployment and Wages</vt:lpstr>
      <vt:lpstr>Inflation</vt:lpstr>
      <vt:lpstr>Inflation Compenents</vt:lpstr>
      <vt:lpstr>The Fed and Interest Rates</vt:lpstr>
      <vt:lpstr>Yield Curve</vt:lpstr>
      <vt:lpstr>CD Rates and Other Investment Opportunities</vt:lpstr>
      <vt:lpstr>Fixed Income Valuations</vt:lpstr>
      <vt:lpstr>Equity Scenarios: Bull, Bear and In-Between</vt:lpstr>
      <vt:lpstr>S&amp;P 500 Valuation Measures</vt:lpstr>
      <vt:lpstr>P/E Ratios and Equity Returns</vt:lpstr>
      <vt:lpstr>Cycles of U.S. Equity Outperformance</vt:lpstr>
      <vt:lpstr>International Valuations and Dividend Yields</vt:lpstr>
      <vt:lpstr>Annual returns and Intra-Year Declines</vt:lpstr>
      <vt:lpstr>Impact of Being Out of the Market</vt:lpstr>
      <vt:lpstr>Asset Class Returns</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Wright, Rebekah</dc:creator>
  <cp:lastModifiedBy>Richards, Sydney</cp:lastModifiedBy>
  <cp:revision>18</cp:revision>
  <dcterms:created xsi:type="dcterms:W3CDTF">2023-01-10T21:49:46Z</dcterms:created>
  <dcterms:modified xsi:type="dcterms:W3CDTF">2023-08-30T19:07:02Z</dcterms:modified>
</cp:coreProperties>
</file>